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38"/>
  </p:notesMasterIdLst>
  <p:handoutMasterIdLst>
    <p:handoutMasterId r:id="rId39"/>
  </p:handoutMasterIdLst>
  <p:sldIdLst>
    <p:sldId id="266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2" r:id="rId12"/>
    <p:sldId id="301" r:id="rId13"/>
    <p:sldId id="303" r:id="rId14"/>
    <p:sldId id="320" r:id="rId15"/>
    <p:sldId id="305" r:id="rId16"/>
    <p:sldId id="307" r:id="rId17"/>
    <p:sldId id="308" r:id="rId18"/>
    <p:sldId id="314" r:id="rId19"/>
    <p:sldId id="315" r:id="rId20"/>
    <p:sldId id="316" r:id="rId21"/>
    <p:sldId id="317" r:id="rId22"/>
    <p:sldId id="321" r:id="rId23"/>
    <p:sldId id="310" r:id="rId24"/>
    <p:sldId id="326" r:id="rId25"/>
    <p:sldId id="327" r:id="rId26"/>
    <p:sldId id="323" r:id="rId27"/>
    <p:sldId id="324" r:id="rId28"/>
    <p:sldId id="322" r:id="rId29"/>
    <p:sldId id="328" r:id="rId30"/>
    <p:sldId id="325" r:id="rId31"/>
    <p:sldId id="330" r:id="rId32"/>
    <p:sldId id="332" r:id="rId33"/>
    <p:sldId id="329" r:id="rId34"/>
    <p:sldId id="313" r:id="rId35"/>
    <p:sldId id="331" r:id="rId36"/>
    <p:sldId id="319" r:id="rId37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B5F1C49-2B94-4152-B91C-49C75BE6B64D}">
          <p14:sldIdLst>
            <p14:sldId id="266"/>
          </p14:sldIdLst>
        </p14:section>
        <p14:section name="6/15" id="{511257D7-7576-4B61-A408-DDD732B0355B}">
          <p14:sldIdLst>
            <p14:sldId id="292"/>
            <p14:sldId id="293"/>
            <p14:sldId id="294"/>
          </p14:sldIdLst>
        </p14:section>
        <p14:section name="6/16" id="{8943F8DA-5C4E-4626-BCDF-4DF43F484CF2}">
          <p14:sldIdLst>
            <p14:sldId id="295"/>
            <p14:sldId id="296"/>
          </p14:sldIdLst>
        </p14:section>
        <p14:section name="6/17" id="{BFAC5D50-11B1-44CD-8B19-2C71869E5B28}">
          <p14:sldIdLst>
            <p14:sldId id="297"/>
            <p14:sldId id="298"/>
          </p14:sldIdLst>
        </p14:section>
        <p14:section name="6/22" id="{AD3FE19E-9338-4DED-9BA4-5B013987D773}">
          <p14:sldIdLst>
            <p14:sldId id="299"/>
            <p14:sldId id="300"/>
          </p14:sldIdLst>
        </p14:section>
        <p14:section name="6/23 - 최고관리자" id="{E2362859-67C8-4E7C-B783-7B94523DE3B7}">
          <p14:sldIdLst>
            <p14:sldId id="302"/>
            <p14:sldId id="301"/>
            <p14:sldId id="303"/>
          </p14:sldIdLst>
        </p14:section>
        <p14:section name="6/24,25 - 안랩애즈" id="{65752145-48FD-4D41-9102-76AA88AF39C5}">
          <p14:sldIdLst>
            <p14:sldId id="320"/>
            <p14:sldId id="305"/>
            <p14:sldId id="307"/>
            <p14:sldId id="308"/>
            <p14:sldId id="314"/>
            <p14:sldId id="315"/>
            <p14:sldId id="316"/>
            <p14:sldId id="317"/>
            <p14:sldId id="321"/>
          </p14:sldIdLst>
        </p14:section>
        <p14:section name="6/24,25 - 최고관리자" id="{9DCD8145-A189-43D5-99B7-AD2598690923}">
          <p14:sldIdLst>
            <p14:sldId id="310"/>
          </p14:sldIdLst>
        </p14:section>
        <p14:section name="6/28 - 안랩애즈" id="{1463D667-7635-448F-97B3-7BCA45A82925}">
          <p14:sldIdLst>
            <p14:sldId id="326"/>
            <p14:sldId id="327"/>
            <p14:sldId id="323"/>
            <p14:sldId id="324"/>
            <p14:sldId id="322"/>
            <p14:sldId id="328"/>
            <p14:sldId id="325"/>
            <p14:sldId id="330"/>
            <p14:sldId id="332"/>
            <p14:sldId id="329"/>
            <p14:sldId id="313"/>
          </p14:sldIdLst>
        </p14:section>
        <p14:section name="6/28 - 최고관리자" id="{1A7C1632-24EF-4145-82D6-14562F6B332C}">
          <p14:sldIdLst>
            <p14:sldId id="331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40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1F4787"/>
    <a:srgbClr val="F4F4F4"/>
    <a:srgbClr val="F2F2F2"/>
    <a:srgbClr val="C8DBBD"/>
    <a:srgbClr val="F0F5E5"/>
    <a:srgbClr val="ED7D31"/>
    <a:srgbClr val="92D050"/>
    <a:srgbClr val="3A7AFE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6400" autoAdjust="0"/>
  </p:normalViewPr>
  <p:slideViewPr>
    <p:cSldViewPr snapToGrid="0" showGuides="1">
      <p:cViewPr varScale="1">
        <p:scale>
          <a:sx n="115" d="100"/>
          <a:sy n="115" d="100"/>
        </p:scale>
        <p:origin x="570" y="84"/>
      </p:cViewPr>
      <p:guideLst>
        <p:guide orient="horz" pos="2115"/>
        <p:guide pos="40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fld id="{E6B21BFF-16A3-4CDD-AD78-D223F0901649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6"/>
            <a:ext cx="2945659" cy="498055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6"/>
            <a:ext cx="2945659" cy="498055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D20CED80-493E-46B3-B28D-1DAAA87712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052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fld id="{448B697B-C9C4-4B48-8D7A-81A1725D6C0B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8" tIns="47784" rIns="95568" bIns="4778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5568" tIns="47784" rIns="95568" bIns="47784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6"/>
            <a:ext cx="2945659" cy="498055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6"/>
            <a:ext cx="2945659" cy="498055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5CABD33C-EC75-4A7A-932F-0AE41D5AD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97756-D332-4E3D-91DC-7694432E2793}" type="datetime1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715A7-77CA-4431-A3F1-8513D9C2C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7326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99809-5208-4BDB-9B62-5D1071329CBA}" type="datetime1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715A7-77CA-4431-A3F1-8513D9C2C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19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41A1-F471-4B9B-9D34-10879975C8CB}" type="datetime1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715A7-77CA-4431-A3F1-8513D9C2C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924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187860"/>
            <a:ext cx="12192000" cy="2429933"/>
          </a:xfrm>
          <a:prstGeom prst="rect">
            <a:avLst/>
          </a:prstGeom>
          <a:solidFill>
            <a:srgbClr val="1F4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A5B6F-F403-4015-BF88-A29A4C1FF569}"/>
              </a:ext>
            </a:extLst>
          </p:cNvPr>
          <p:cNvSpPr txBox="1"/>
          <p:nvPr userDrawn="1"/>
        </p:nvSpPr>
        <p:spPr>
          <a:xfrm>
            <a:off x="1143000" y="3167390"/>
            <a:ext cx="9906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 defTabSz="914400">
              <a:defRPr kumimoji="1" sz="1400" b="1" spc="-15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ko-KR" altLang="en-US" sz="2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최고관리자</a:t>
            </a:r>
            <a:r>
              <a:rPr lang="en-US" altLang="ko-KR" sz="2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수정요청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3649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72480" y="475068"/>
            <a:ext cx="11579599" cy="604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79113" y="6525344"/>
            <a:ext cx="504000" cy="288000"/>
          </a:xfrm>
          <a:prstGeom prst="rect">
            <a:avLst/>
          </a:prstGeom>
        </p:spPr>
        <p:txBody>
          <a:bodyPr anchor="ctr"/>
          <a:lstStyle>
            <a:lvl1pPr algn="ctr">
              <a:defRPr sz="675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fld id="{2C5883D1-7B42-4D06-9709-24EFA596605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272480" y="260648"/>
            <a:ext cx="720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844083" rtl="0" eaLnBrk="1" latinLnBrk="1" hangingPunct="1"/>
            <a:r>
              <a:rPr lang="ko-KR" altLang="en-US" sz="739" b="0" kern="1200" spc="-113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rPr>
              <a:t>프로젝트</a:t>
            </a:r>
            <a:endParaRPr lang="ko-KR" altLang="en-US" sz="739" b="0" kern="1200" spc="-113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직사각형 18"/>
          <p:cNvSpPr/>
          <p:nvPr userDrawn="1"/>
        </p:nvSpPr>
        <p:spPr>
          <a:xfrm>
            <a:off x="3152800" y="260648"/>
            <a:ext cx="720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844083" rtl="0" eaLnBrk="1" latinLnBrk="1" hangingPunct="1"/>
            <a:r>
              <a:rPr lang="en-US" altLang="ko-KR" sz="923" b="0" kern="1200" spc="-113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rPr>
              <a:t>TITLE</a:t>
            </a:r>
            <a:endParaRPr lang="ko-KR" altLang="en-US" sz="923" b="0" kern="1200" spc="-113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92480" y="259976"/>
            <a:ext cx="2232000" cy="21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smtClean="0">
                <a:solidFill>
                  <a:srgbClr val="FF0000"/>
                </a:solidFill>
              </a:rPr>
              <a:t/>
            </a:r>
            <a:br>
              <a:rPr lang="en-US" altLang="ko-KR" sz="675" smtClean="0">
                <a:solidFill>
                  <a:srgbClr val="FF0000"/>
                </a:solidFill>
              </a:rPr>
            </a:br>
            <a:endParaRPr lang="ko-KR" altLang="en-US" sz="1051">
              <a:solidFill>
                <a:schemeClr val="bg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9980335" y="259976"/>
            <a:ext cx="720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844083" rtl="0" eaLnBrk="1" latinLnBrk="1" hangingPunct="1"/>
            <a:r>
              <a:rPr lang="en-US" altLang="ko-KR" sz="923" b="0" kern="1200" spc="-113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rPr>
              <a:t>DATE</a:t>
            </a:r>
            <a:endParaRPr lang="ko-KR" altLang="en-US" sz="923" b="0" kern="1200" spc="-113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10700719" y="259976"/>
            <a:ext cx="1152128" cy="2166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75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8837166" y="259976"/>
            <a:ext cx="575495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844083" rtl="0" eaLnBrk="1" latinLnBrk="1" hangingPunct="1"/>
            <a:r>
              <a:rPr lang="en-US" altLang="ko-KR" sz="923" b="0" kern="1200" spc="-113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rPr>
              <a:t>VER.</a:t>
            </a:r>
            <a:endParaRPr lang="ko-KR" altLang="en-US" sz="923" b="0" kern="1200" spc="-113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9406387" y="259976"/>
            <a:ext cx="575495" cy="21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75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3872801" y="259979"/>
            <a:ext cx="4963983" cy="2167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3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974838" y="268254"/>
            <a:ext cx="2429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최고관리자 수정요청</a:t>
            </a:r>
            <a:endParaRPr lang="ko-KR" altLang="en-US" sz="900"/>
          </a:p>
        </p:txBody>
      </p:sp>
      <p:cxnSp>
        <p:nvCxnSpPr>
          <p:cNvPr id="4" name="직선 연결선 3"/>
          <p:cNvCxnSpPr>
            <a:stCxn id="16" idx="3"/>
          </p:cNvCxnSpPr>
          <p:nvPr userDrawn="1"/>
        </p:nvCxnSpPr>
        <p:spPr>
          <a:xfrm>
            <a:off x="8836784" y="368337"/>
            <a:ext cx="0" cy="615473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340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72480" y="475068"/>
            <a:ext cx="11579599" cy="604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79113" y="6525344"/>
            <a:ext cx="504000" cy="288000"/>
          </a:xfrm>
          <a:prstGeom prst="rect">
            <a:avLst/>
          </a:prstGeom>
        </p:spPr>
        <p:txBody>
          <a:bodyPr anchor="ctr"/>
          <a:lstStyle>
            <a:lvl1pPr algn="ctr">
              <a:defRPr sz="675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fld id="{2C5883D1-7B42-4D06-9709-24EFA596605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272480" y="260648"/>
            <a:ext cx="720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844083" rtl="0" eaLnBrk="1" latinLnBrk="1" hangingPunct="1"/>
            <a:r>
              <a:rPr lang="ko-KR" altLang="en-US" sz="739" b="0" kern="1200" spc="-113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rPr>
              <a:t>프로젝트</a:t>
            </a:r>
            <a:endParaRPr lang="ko-KR" altLang="en-US" sz="739" b="0" kern="1200" spc="-113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직사각형 18"/>
          <p:cNvSpPr/>
          <p:nvPr userDrawn="1"/>
        </p:nvSpPr>
        <p:spPr>
          <a:xfrm>
            <a:off x="3152800" y="260648"/>
            <a:ext cx="720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844083" rtl="0" eaLnBrk="1" latinLnBrk="1" hangingPunct="1"/>
            <a:r>
              <a:rPr lang="en-US" altLang="ko-KR" sz="923" b="0" kern="1200" spc="-113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rPr>
              <a:t>TITLE</a:t>
            </a:r>
            <a:endParaRPr lang="ko-KR" altLang="en-US" sz="923" b="0" kern="1200" spc="-113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92480" y="259976"/>
            <a:ext cx="2232000" cy="21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smtClean="0">
                <a:solidFill>
                  <a:srgbClr val="FF0000"/>
                </a:solidFill>
              </a:rPr>
              <a:t/>
            </a:r>
            <a:br>
              <a:rPr lang="en-US" altLang="ko-KR" sz="675" smtClean="0">
                <a:solidFill>
                  <a:srgbClr val="FF0000"/>
                </a:solidFill>
              </a:rPr>
            </a:br>
            <a:endParaRPr lang="ko-KR" altLang="en-US" sz="1051">
              <a:solidFill>
                <a:schemeClr val="bg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9980335" y="259976"/>
            <a:ext cx="720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844083" rtl="0" eaLnBrk="1" latinLnBrk="1" hangingPunct="1"/>
            <a:r>
              <a:rPr lang="en-US" altLang="ko-KR" sz="923" b="0" kern="1200" spc="-113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rPr>
              <a:t>DATE</a:t>
            </a:r>
            <a:endParaRPr lang="ko-KR" altLang="en-US" sz="923" b="0" kern="1200" spc="-113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10700719" y="259976"/>
            <a:ext cx="1152128" cy="2166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75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8837166" y="259976"/>
            <a:ext cx="575495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844083" rtl="0" eaLnBrk="1" latinLnBrk="1" hangingPunct="1"/>
            <a:r>
              <a:rPr lang="en-US" altLang="ko-KR" sz="923" b="0" kern="1200" spc="-113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rPr>
              <a:t>VER.</a:t>
            </a:r>
            <a:endParaRPr lang="ko-KR" altLang="en-US" sz="923" b="0" kern="1200" spc="-113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9406387" y="259976"/>
            <a:ext cx="575495" cy="21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75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3872801" y="259979"/>
            <a:ext cx="4963983" cy="2167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3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974838" y="268254"/>
            <a:ext cx="2429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안랩애즈 수정요청</a:t>
            </a:r>
            <a:endParaRPr lang="ko-KR" altLang="en-US" sz="900"/>
          </a:p>
        </p:txBody>
      </p:sp>
      <p:cxnSp>
        <p:nvCxnSpPr>
          <p:cNvPr id="4" name="직선 연결선 3"/>
          <p:cNvCxnSpPr>
            <a:stCxn id="16" idx="3"/>
          </p:cNvCxnSpPr>
          <p:nvPr userDrawn="1"/>
        </p:nvCxnSpPr>
        <p:spPr>
          <a:xfrm>
            <a:off x="8836784" y="368337"/>
            <a:ext cx="0" cy="615473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47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 rot="16200000">
            <a:off x="6077247" y="-6076075"/>
            <a:ext cx="46800" cy="12192003"/>
          </a:xfrm>
          <a:prstGeom prst="rect">
            <a:avLst/>
          </a:prstGeom>
          <a:gradFill>
            <a:gsLst>
              <a:gs pos="0">
                <a:srgbClr val="D9192E"/>
              </a:gs>
              <a:gs pos="100000">
                <a:schemeClr val="tx1">
                  <a:lumMod val="95000"/>
                  <a:lumOff val="5000"/>
                </a:schemeClr>
              </a:gs>
              <a:gs pos="26000">
                <a:srgbClr val="E61A3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1"/>
          </a:p>
        </p:txBody>
      </p:sp>
      <p:sp>
        <p:nvSpPr>
          <p:cNvPr id="27" name="AutoShape 130"/>
          <p:cNvSpPr>
            <a:spLocks noChangeArrowheads="1"/>
          </p:cNvSpPr>
          <p:nvPr userDrawn="1"/>
        </p:nvSpPr>
        <p:spPr bwMode="auto">
          <a:xfrm>
            <a:off x="5912223" y="6519649"/>
            <a:ext cx="306573" cy="188634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algn="l" defTabSz="844078" rtl="0" eaLnBrk="1" latinLnBrk="1" hangingPunct="1"/>
            <a:r>
              <a:rPr lang="en-US" altLang="ko-KR" sz="1108" b="0" kern="1200" spc="-113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rgbClr val="494949"/>
                </a:solidFill>
                <a:latin typeface="+mn-lt"/>
                <a:ea typeface="+mn-ea"/>
                <a:cs typeface="+mn-cs"/>
              </a:rPr>
              <a:t>Ⅰ- </a:t>
            </a:r>
            <a:fld id="{772D3294-1161-4403-BBBD-67F3BC9A6523}" type="slidenum">
              <a:rPr lang="en-US" altLang="ko-KR" sz="1108" b="0" kern="1200" spc="-113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rgbClr val="494949"/>
                </a:solidFill>
                <a:latin typeface="+mn-lt"/>
                <a:ea typeface="+mn-ea"/>
                <a:cs typeface="+mn-cs"/>
              </a:rPr>
              <a:pPr marL="0" algn="l" defTabSz="844078" rtl="0" eaLnBrk="1" latinLnBrk="1" hangingPunct="1"/>
              <a:t>‹#›</a:t>
            </a:fld>
            <a:endParaRPr lang="en-US" altLang="ko-KR" sz="1108" b="0" kern="1200" spc="-113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rgbClr val="49494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358291" y="6369931"/>
            <a:ext cx="11520000" cy="180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1"/>
          </a:p>
        </p:txBody>
      </p:sp>
      <p:sp>
        <p:nvSpPr>
          <p:cNvPr id="15" name="직사각형 14"/>
          <p:cNvSpPr/>
          <p:nvPr userDrawn="1"/>
        </p:nvSpPr>
        <p:spPr>
          <a:xfrm>
            <a:off x="358291" y="714569"/>
            <a:ext cx="11520000" cy="1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1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73624713"/>
              </p:ext>
            </p:extLst>
          </p:nvPr>
        </p:nvGraphicFramePr>
        <p:xfrm>
          <a:off x="6080370" y="3421063"/>
          <a:ext cx="31263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1" name="Image" r:id="rId3" imgW="25200" imgH="12600" progId="Photoshop.Image.12">
                  <p:embed/>
                </p:oleObj>
              </mc:Choice>
              <mc:Fallback>
                <p:oleObj name="Image" r:id="rId3" imgW="25200" imgH="12600" progId="Photoshop.Image.12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0370" y="3421063"/>
                        <a:ext cx="31263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45222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utoShape 130"/>
          <p:cNvSpPr>
            <a:spLocks noChangeArrowheads="1"/>
          </p:cNvSpPr>
          <p:nvPr userDrawn="1"/>
        </p:nvSpPr>
        <p:spPr bwMode="auto">
          <a:xfrm>
            <a:off x="5912223" y="6519649"/>
            <a:ext cx="306573" cy="188634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algn="l" defTabSz="844078" rtl="0" eaLnBrk="1" latinLnBrk="1" hangingPunct="1"/>
            <a:r>
              <a:rPr lang="en-US" altLang="ko-KR" sz="1108" b="0" kern="1200" spc="-113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rgbClr val="494949"/>
                </a:solidFill>
                <a:latin typeface="+mn-lt"/>
                <a:ea typeface="+mn-ea"/>
                <a:cs typeface="+mn-cs"/>
              </a:rPr>
              <a:t>Ⅰ- </a:t>
            </a:r>
            <a:fld id="{772D3294-1161-4403-BBBD-67F3BC9A6523}" type="slidenum">
              <a:rPr lang="en-US" altLang="ko-KR" sz="1108" b="0" kern="1200" spc="-113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rgbClr val="494949"/>
                </a:solidFill>
                <a:latin typeface="+mn-lt"/>
                <a:ea typeface="+mn-ea"/>
                <a:cs typeface="+mn-cs"/>
              </a:rPr>
              <a:pPr marL="0" algn="l" defTabSz="844078" rtl="0" eaLnBrk="1" latinLnBrk="1" hangingPunct="1"/>
              <a:t>‹#›</a:t>
            </a:fld>
            <a:endParaRPr lang="en-US" altLang="ko-KR" sz="1108" b="0" kern="1200" spc="-113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rgbClr val="49494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358291" y="6369931"/>
            <a:ext cx="11520000" cy="180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1"/>
          </a:p>
        </p:txBody>
      </p:sp>
      <p:sp>
        <p:nvSpPr>
          <p:cNvPr id="15" name="직사각형 14"/>
          <p:cNvSpPr/>
          <p:nvPr userDrawn="1"/>
        </p:nvSpPr>
        <p:spPr>
          <a:xfrm>
            <a:off x="358291" y="714569"/>
            <a:ext cx="11520000" cy="1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1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731632164"/>
              </p:ext>
            </p:extLst>
          </p:nvPr>
        </p:nvGraphicFramePr>
        <p:xfrm>
          <a:off x="6080370" y="3421063"/>
          <a:ext cx="31263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1" name="Image" r:id="rId3" imgW="25200" imgH="12600" progId="Photoshop.Image.12">
                  <p:embed/>
                </p:oleObj>
              </mc:Choice>
              <mc:Fallback>
                <p:oleObj name="Image" r:id="rId3" imgW="25200" imgH="12600" progId="Photoshop.Image.12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0370" y="3421063"/>
                        <a:ext cx="31263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611" y="205049"/>
            <a:ext cx="1664336" cy="445305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 rot="16200000">
            <a:off x="6077247" y="-6076075"/>
            <a:ext cx="46800" cy="12192003"/>
          </a:xfrm>
          <a:prstGeom prst="rect">
            <a:avLst/>
          </a:prstGeom>
          <a:gradFill>
            <a:gsLst>
              <a:gs pos="0">
                <a:srgbClr val="FAB222"/>
              </a:gs>
              <a:gs pos="100000">
                <a:schemeClr val="tx1">
                  <a:lumMod val="95000"/>
                  <a:lumOff val="5000"/>
                </a:schemeClr>
              </a:gs>
              <a:gs pos="26000">
                <a:srgbClr val="FAB22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1"/>
          </a:p>
        </p:txBody>
      </p:sp>
    </p:spTree>
    <p:extLst>
      <p:ext uri="{BB962C8B-B14F-4D97-AF65-F5344CB8AC3E}">
        <p14:creationId xmlns:p14="http://schemas.microsoft.com/office/powerpoint/2010/main" val="34339528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utoShape 130"/>
          <p:cNvSpPr>
            <a:spLocks noChangeArrowheads="1"/>
          </p:cNvSpPr>
          <p:nvPr userDrawn="1"/>
        </p:nvSpPr>
        <p:spPr bwMode="auto">
          <a:xfrm>
            <a:off x="5912223" y="6519649"/>
            <a:ext cx="306573" cy="188634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algn="l" defTabSz="844078" rtl="0" eaLnBrk="1" latinLnBrk="1" hangingPunct="1"/>
            <a:r>
              <a:rPr lang="en-US" altLang="ko-KR" sz="1108" b="0" kern="1200" spc="-113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rgbClr val="494949"/>
                </a:solidFill>
                <a:latin typeface="+mn-lt"/>
                <a:ea typeface="+mn-ea"/>
                <a:cs typeface="+mn-cs"/>
              </a:rPr>
              <a:t>Ⅰ- </a:t>
            </a:r>
            <a:fld id="{772D3294-1161-4403-BBBD-67F3BC9A6523}" type="slidenum">
              <a:rPr lang="en-US" altLang="ko-KR" sz="1108" b="0" kern="1200" spc="-113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rgbClr val="494949"/>
                </a:solidFill>
                <a:latin typeface="+mn-lt"/>
                <a:ea typeface="+mn-ea"/>
                <a:cs typeface="+mn-cs"/>
              </a:rPr>
              <a:pPr marL="0" algn="l" defTabSz="844078" rtl="0" eaLnBrk="1" latinLnBrk="1" hangingPunct="1"/>
              <a:t>‹#›</a:t>
            </a:fld>
            <a:endParaRPr lang="en-US" altLang="ko-KR" sz="1108" b="0" kern="1200" spc="-113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rgbClr val="49494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358291" y="6369931"/>
            <a:ext cx="11520000" cy="180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1"/>
          </a:p>
        </p:txBody>
      </p:sp>
      <p:sp>
        <p:nvSpPr>
          <p:cNvPr id="15" name="직사각형 14"/>
          <p:cNvSpPr/>
          <p:nvPr userDrawn="1"/>
        </p:nvSpPr>
        <p:spPr>
          <a:xfrm>
            <a:off x="358291" y="714569"/>
            <a:ext cx="11520000" cy="1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1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346580036"/>
              </p:ext>
            </p:extLst>
          </p:nvPr>
        </p:nvGraphicFramePr>
        <p:xfrm>
          <a:off x="6080370" y="3421063"/>
          <a:ext cx="31263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9" name="Image" r:id="rId3" imgW="25200" imgH="12600" progId="Photoshop.Image.12">
                  <p:embed/>
                </p:oleObj>
              </mc:Choice>
              <mc:Fallback>
                <p:oleObj name="Image" r:id="rId3" imgW="25200" imgH="12600" progId="Photoshop.Image.12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0370" y="3421063"/>
                        <a:ext cx="31263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611" y="205049"/>
            <a:ext cx="1664336" cy="445305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 rot="16200000">
            <a:off x="6077247" y="-6076075"/>
            <a:ext cx="46800" cy="12192003"/>
          </a:xfrm>
          <a:prstGeom prst="rect">
            <a:avLst/>
          </a:prstGeom>
          <a:gradFill>
            <a:gsLst>
              <a:gs pos="0">
                <a:srgbClr val="8BC549"/>
              </a:gs>
              <a:gs pos="100000">
                <a:schemeClr val="tx1">
                  <a:lumMod val="95000"/>
                  <a:lumOff val="5000"/>
                </a:schemeClr>
              </a:gs>
              <a:gs pos="26000">
                <a:srgbClr val="8BC54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1"/>
          </a:p>
        </p:txBody>
      </p:sp>
    </p:spTree>
    <p:extLst>
      <p:ext uri="{BB962C8B-B14F-4D97-AF65-F5344CB8AC3E}">
        <p14:creationId xmlns:p14="http://schemas.microsoft.com/office/powerpoint/2010/main" val="4507778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utoShape 130"/>
          <p:cNvSpPr>
            <a:spLocks noChangeArrowheads="1"/>
          </p:cNvSpPr>
          <p:nvPr userDrawn="1"/>
        </p:nvSpPr>
        <p:spPr bwMode="auto">
          <a:xfrm>
            <a:off x="5912223" y="6519649"/>
            <a:ext cx="306573" cy="188634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algn="l" defTabSz="844078" rtl="0" eaLnBrk="1" latinLnBrk="1" hangingPunct="1"/>
            <a:r>
              <a:rPr lang="en-US" altLang="ko-KR" sz="1108" b="0" kern="1200" spc="-113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rgbClr val="494949"/>
                </a:solidFill>
                <a:latin typeface="+mn-lt"/>
                <a:ea typeface="+mn-ea"/>
                <a:cs typeface="+mn-cs"/>
              </a:rPr>
              <a:t>Ⅰ- </a:t>
            </a:r>
            <a:fld id="{772D3294-1161-4403-BBBD-67F3BC9A6523}" type="slidenum">
              <a:rPr lang="en-US" altLang="ko-KR" sz="1108" b="0" kern="1200" spc="-113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rgbClr val="494949"/>
                </a:solidFill>
                <a:latin typeface="+mn-lt"/>
                <a:ea typeface="+mn-ea"/>
                <a:cs typeface="+mn-cs"/>
              </a:rPr>
              <a:pPr marL="0" algn="l" defTabSz="844078" rtl="0" eaLnBrk="1" latinLnBrk="1" hangingPunct="1"/>
              <a:t>‹#›</a:t>
            </a:fld>
            <a:endParaRPr lang="en-US" altLang="ko-KR" sz="1108" b="0" kern="1200" spc="-113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rgbClr val="49494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358291" y="6369931"/>
            <a:ext cx="11520000" cy="180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1"/>
          </a:p>
        </p:txBody>
      </p:sp>
      <p:sp>
        <p:nvSpPr>
          <p:cNvPr id="15" name="직사각형 14"/>
          <p:cNvSpPr/>
          <p:nvPr userDrawn="1"/>
        </p:nvSpPr>
        <p:spPr>
          <a:xfrm>
            <a:off x="358291" y="714569"/>
            <a:ext cx="11520000" cy="1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1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87815024"/>
              </p:ext>
            </p:extLst>
          </p:nvPr>
        </p:nvGraphicFramePr>
        <p:xfrm>
          <a:off x="6080370" y="3421063"/>
          <a:ext cx="31263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7" name="Image" r:id="rId3" imgW="25200" imgH="12600" progId="Photoshop.Image.12">
                  <p:embed/>
                </p:oleObj>
              </mc:Choice>
              <mc:Fallback>
                <p:oleObj name="Image" r:id="rId3" imgW="25200" imgH="12600" progId="Photoshop.Image.12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0370" y="3421063"/>
                        <a:ext cx="31263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611" y="205049"/>
            <a:ext cx="1664336" cy="445305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 rot="16200000">
            <a:off x="6077247" y="-6076075"/>
            <a:ext cx="46800" cy="12192003"/>
          </a:xfrm>
          <a:prstGeom prst="rect">
            <a:avLst/>
          </a:prstGeom>
          <a:gradFill>
            <a:gsLst>
              <a:gs pos="0">
                <a:srgbClr val="60BFE5"/>
              </a:gs>
              <a:gs pos="100000">
                <a:schemeClr val="tx1">
                  <a:lumMod val="95000"/>
                  <a:lumOff val="5000"/>
                </a:schemeClr>
              </a:gs>
              <a:gs pos="26000">
                <a:srgbClr val="60BF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1"/>
          </a:p>
        </p:txBody>
      </p:sp>
    </p:spTree>
    <p:extLst>
      <p:ext uri="{BB962C8B-B14F-4D97-AF65-F5344CB8AC3E}">
        <p14:creationId xmlns:p14="http://schemas.microsoft.com/office/powerpoint/2010/main" val="31678942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73249" y="476672"/>
            <a:ext cx="11579599" cy="604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272481" y="5205884"/>
            <a:ext cx="11580367" cy="131881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79113" y="6525344"/>
            <a:ext cx="504000" cy="288000"/>
          </a:xfrm>
          <a:prstGeom prst="rect">
            <a:avLst/>
          </a:prstGeom>
        </p:spPr>
        <p:txBody>
          <a:bodyPr anchor="ctr"/>
          <a:lstStyle>
            <a:lvl1pPr algn="ctr">
              <a:defRPr sz="675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fld id="{2C5883D1-7B42-4D06-9709-24EFA596605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272480" y="260648"/>
            <a:ext cx="720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844083" rtl="0" eaLnBrk="1" latinLnBrk="1" hangingPunct="1"/>
            <a:r>
              <a:rPr lang="ko-KR" altLang="en-US" sz="739" b="0" kern="1200" spc="-113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rPr>
              <a:t>프로젝트</a:t>
            </a:r>
            <a:endParaRPr lang="ko-KR" altLang="en-US" sz="739" b="0" kern="1200" spc="-113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직사각형 18"/>
          <p:cNvSpPr/>
          <p:nvPr userDrawn="1"/>
        </p:nvSpPr>
        <p:spPr>
          <a:xfrm>
            <a:off x="3152800" y="260648"/>
            <a:ext cx="720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844083" rtl="0" eaLnBrk="1" latinLnBrk="1" hangingPunct="1"/>
            <a:r>
              <a:rPr lang="en-US" altLang="ko-KR" sz="923" b="0" kern="1200" spc="-113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rPr>
              <a:t>TITLE</a:t>
            </a:r>
            <a:endParaRPr lang="ko-KR" altLang="en-US" sz="923" b="0" kern="1200" spc="-113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92480" y="259976"/>
            <a:ext cx="2232000" cy="21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smtClean="0">
                <a:solidFill>
                  <a:srgbClr val="FF0000"/>
                </a:solidFill>
              </a:rPr>
              <a:t/>
            </a:r>
            <a:br>
              <a:rPr lang="en-US" altLang="ko-KR" sz="675" smtClean="0">
                <a:solidFill>
                  <a:srgbClr val="FF0000"/>
                </a:solidFill>
              </a:rPr>
            </a:br>
            <a:endParaRPr lang="ko-KR" altLang="en-US" sz="1051">
              <a:solidFill>
                <a:schemeClr val="bg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9980335" y="259976"/>
            <a:ext cx="720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844083" rtl="0" eaLnBrk="1" latinLnBrk="1" hangingPunct="1"/>
            <a:r>
              <a:rPr lang="en-US" altLang="ko-KR" sz="923" b="0" kern="1200" spc="-113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rPr>
              <a:t>DATE</a:t>
            </a:r>
            <a:endParaRPr lang="ko-KR" altLang="en-US" sz="923" b="0" kern="1200" spc="-113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10700719" y="259976"/>
            <a:ext cx="1152128" cy="2166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2020-02-08</a:t>
            </a:r>
            <a:endParaRPr lang="ko-KR" altLang="en-US" sz="675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8837166" y="259976"/>
            <a:ext cx="575495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844083" rtl="0" eaLnBrk="1" latinLnBrk="1" hangingPunct="1"/>
            <a:r>
              <a:rPr lang="en-US" altLang="ko-KR" sz="923" b="0" kern="1200" spc="-113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rPr>
              <a:t>VER.</a:t>
            </a:r>
            <a:endParaRPr lang="ko-KR" altLang="en-US" sz="923" b="0" kern="1200" spc="-113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9406387" y="259976"/>
            <a:ext cx="575495" cy="21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</a:t>
            </a:r>
            <a:r>
              <a:rPr lang="en-US" altLang="ko-KR" sz="675" baseline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675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0.1</a:t>
            </a:r>
            <a:endParaRPr lang="ko-KR" altLang="en-US" sz="675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1696789" y="239002"/>
            <a:ext cx="73199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spc="-113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Ahnlab - Admin</a:t>
            </a:r>
            <a:endParaRPr lang="ko-KR" altLang="en-US" sz="900" b="1" spc="-113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6592892" y="260648"/>
            <a:ext cx="720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844083" rtl="0" eaLnBrk="1" latinLnBrk="1" hangingPunct="1"/>
            <a:r>
              <a:rPr lang="en-US" altLang="ko-KR" sz="923" b="0" kern="1200" spc="-113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rPr>
              <a:t>Screen ID</a:t>
            </a:r>
            <a:endParaRPr lang="ko-KR" altLang="en-US" sz="923" b="0" kern="1200" spc="-113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3872801" y="259979"/>
            <a:ext cx="2732367" cy="2167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3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312893" y="260374"/>
            <a:ext cx="1523889" cy="21560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3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Group 13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77470391"/>
              </p:ext>
            </p:extLst>
          </p:nvPr>
        </p:nvGraphicFramePr>
        <p:xfrm>
          <a:off x="1135558" y="5205884"/>
          <a:ext cx="5606799" cy="1318800"/>
        </p:xfrm>
        <a:graphic>
          <a:graphicData uri="http://schemas.openxmlformats.org/drawingml/2006/table">
            <a:tbl>
              <a:tblPr/>
              <a:tblGrid>
                <a:gridCol w="54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2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smtClean="0">
                          <a:solidFill>
                            <a:srgbClr val="55554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①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000" smtClean="0">
                        <a:solidFill>
                          <a:srgbClr val="555544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smtClean="0">
                          <a:solidFill>
                            <a:srgbClr val="55554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②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000" smtClean="0">
                        <a:solidFill>
                          <a:srgbClr val="555544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smtClean="0">
                          <a:solidFill>
                            <a:srgbClr val="55554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③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000" smtClean="0">
                        <a:solidFill>
                          <a:srgbClr val="555544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smtClean="0">
                          <a:solidFill>
                            <a:srgbClr val="55554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④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smtClean="0">
                          <a:solidFill>
                            <a:srgbClr val="55554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⑤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smtClean="0">
                          <a:solidFill>
                            <a:srgbClr val="55554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⑥</a:t>
                      </a: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smtClean="0">
                          <a:solidFill>
                            <a:srgbClr val="55554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⑦</a:t>
                      </a: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 userDrawn="1"/>
        </p:nvSpPr>
        <p:spPr>
          <a:xfrm>
            <a:off x="272480" y="5200488"/>
            <a:ext cx="863075" cy="1324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844083" rtl="0" eaLnBrk="1" latinLnBrk="1" hangingPunct="1"/>
            <a:r>
              <a:rPr lang="en-US" altLang="ko-KR" sz="923" b="0" kern="1200" spc="-113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rPr>
              <a:t>Description</a:t>
            </a:r>
            <a:endParaRPr lang="ko-KR" altLang="en-US" sz="923" b="0" kern="1200" spc="-113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6" name="Group 13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29295520"/>
              </p:ext>
            </p:extLst>
          </p:nvPr>
        </p:nvGraphicFramePr>
        <p:xfrm>
          <a:off x="7605433" y="5205872"/>
          <a:ext cx="4247415" cy="1318800"/>
        </p:xfrm>
        <a:graphic>
          <a:graphicData uri="http://schemas.openxmlformats.org/drawingml/2006/table">
            <a:tbl>
              <a:tblPr/>
              <a:tblGrid>
                <a:gridCol w="41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0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2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smtClean="0">
                          <a:solidFill>
                            <a:srgbClr val="55554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①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000" smtClean="0">
                        <a:solidFill>
                          <a:srgbClr val="555544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smtClean="0">
                          <a:solidFill>
                            <a:srgbClr val="55554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②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000" smtClean="0">
                        <a:solidFill>
                          <a:srgbClr val="555544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smtClean="0">
                          <a:solidFill>
                            <a:srgbClr val="55554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③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000" smtClean="0">
                        <a:solidFill>
                          <a:srgbClr val="555544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smtClean="0">
                          <a:solidFill>
                            <a:srgbClr val="55554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④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smtClean="0">
                          <a:solidFill>
                            <a:srgbClr val="55554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⑤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smtClean="0">
                          <a:solidFill>
                            <a:srgbClr val="55554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⑥</a:t>
                      </a: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smtClean="0">
                          <a:solidFill>
                            <a:srgbClr val="555544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⑦</a:t>
                      </a: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155" marR="22155" marT="18000" marB="18000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 userDrawn="1"/>
        </p:nvSpPr>
        <p:spPr>
          <a:xfrm>
            <a:off x="6742354" y="5200476"/>
            <a:ext cx="863075" cy="1324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844083" rtl="0" eaLnBrk="1" latinLnBrk="1" hangingPunct="1"/>
            <a:r>
              <a:rPr lang="en-US" altLang="ko-KR" sz="923" b="0" kern="1200" spc="-113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rPr>
              <a:t>#Link</a:t>
            </a:r>
            <a:endParaRPr lang="ko-KR" altLang="en-US" sz="923" b="0" kern="1200" spc="-113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19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BBFDF-5241-4128-8EA0-FF7B38E92742}" type="datetime1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715A7-77CA-4431-A3F1-8513D9C2C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22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73249" y="476672"/>
            <a:ext cx="9133138" cy="604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9406387" y="692696"/>
            <a:ext cx="2446459" cy="583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06387" y="476672"/>
            <a:ext cx="2446459" cy="2153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r>
              <a:rPr lang="en-US" altLang="ko-KR" sz="1000" b="0" kern="1200" spc="-122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rPr>
              <a:t>Description</a:t>
            </a:r>
            <a:endParaRPr lang="ko-KR" altLang="en-US" sz="1000" b="0" kern="1200" spc="-122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79113" y="6525344"/>
            <a:ext cx="504000" cy="288000"/>
          </a:xfrm>
          <a:prstGeom prst="rect">
            <a:avLst/>
          </a:prstGeom>
        </p:spPr>
        <p:txBody>
          <a:bodyPr anchor="ctr"/>
          <a:lstStyle>
            <a:lvl1pPr algn="ctr">
              <a:defRPr sz="731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fld id="{2C5883D1-7B42-4D06-9709-24EFA596605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272480" y="260648"/>
            <a:ext cx="720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r>
              <a:rPr lang="ko-KR" altLang="en-US" sz="800" b="0" kern="1200" spc="-122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rPr>
              <a:t>프로젝트</a:t>
            </a:r>
            <a:endParaRPr lang="ko-KR" altLang="en-US" sz="800" b="0" kern="1200" spc="-122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직사각형 18"/>
          <p:cNvSpPr/>
          <p:nvPr userDrawn="1"/>
        </p:nvSpPr>
        <p:spPr>
          <a:xfrm>
            <a:off x="3152800" y="260648"/>
            <a:ext cx="720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r>
              <a:rPr lang="en-US" altLang="ko-KR" sz="1000" b="0" kern="1200" spc="-122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rPr>
              <a:t>TITLE</a:t>
            </a:r>
            <a:endParaRPr lang="ko-KR" altLang="en-US" sz="1000" b="0" kern="1200" spc="-122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92480" y="259976"/>
            <a:ext cx="2232000" cy="21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31" smtClean="0">
                <a:solidFill>
                  <a:srgbClr val="FF0000"/>
                </a:solidFill>
              </a:rPr>
              <a:t/>
            </a:r>
            <a:br>
              <a:rPr lang="en-US" altLang="ko-KR" sz="731" smtClean="0">
                <a:solidFill>
                  <a:srgbClr val="FF0000"/>
                </a:solidFill>
              </a:rPr>
            </a:br>
            <a:endParaRPr lang="ko-KR" altLang="en-US" sz="1138">
              <a:solidFill>
                <a:schemeClr val="bg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9980334" y="259976"/>
            <a:ext cx="720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r>
              <a:rPr lang="en-US" altLang="ko-KR" sz="1000" b="0" kern="1200" spc="-122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rPr>
              <a:t>DATE</a:t>
            </a:r>
            <a:endParaRPr lang="ko-KR" altLang="en-US" sz="1000" b="0" kern="1200" spc="-122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10700718" y="259976"/>
            <a:ext cx="1152128" cy="2166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3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2020-03-03</a:t>
            </a:r>
            <a:endParaRPr lang="ko-KR" altLang="en-US" sz="73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8837166" y="259976"/>
            <a:ext cx="575494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r>
              <a:rPr lang="en-US" altLang="ko-KR" sz="1000" b="0" kern="1200" spc="-122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rPr>
              <a:t>VER.</a:t>
            </a:r>
            <a:endParaRPr lang="ko-KR" altLang="en-US" sz="1000" b="0" kern="1200" spc="-122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9406387" y="259976"/>
            <a:ext cx="575494" cy="21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3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</a:t>
            </a:r>
            <a:r>
              <a:rPr lang="en-US" altLang="ko-KR" sz="731" baseline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3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0.9</a:t>
            </a:r>
            <a:endParaRPr lang="ko-KR" altLang="en-US" sz="73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1746319" y="239001"/>
            <a:ext cx="632930" cy="242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75" b="1" spc="-122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Ahnlab - AD</a:t>
            </a:r>
            <a:endParaRPr lang="ko-KR" altLang="en-US" sz="975" b="1" spc="-122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6592892" y="260648"/>
            <a:ext cx="720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r>
              <a:rPr lang="en-US" altLang="ko-KR" sz="1000" b="0" kern="1200" spc="-122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rPr>
              <a:t>Screen ID</a:t>
            </a:r>
            <a:endParaRPr lang="ko-KR" altLang="en-US" sz="1000" b="0" kern="1200" spc="-122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3872800" y="259977"/>
            <a:ext cx="2732366" cy="2167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312892" y="260374"/>
            <a:ext cx="1523889" cy="21560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8534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685D-90FA-4066-AF05-99FB3EEC923A}" type="datetime1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715A7-77CA-4431-A3F1-8513D9C2C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45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3164-F1C3-4308-9265-4BD6EB321382}" type="datetime1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715A7-77CA-4431-A3F1-8513D9C2C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67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4720-DA06-4722-9806-64ECA0168A8E}" type="datetime1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715A7-77CA-4431-A3F1-8513D9C2C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68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45009-6574-42CF-A351-94ED6B15F1B0}" type="datetime1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715A7-77CA-4431-A3F1-8513D9C2C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92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C847-098F-4BDA-944A-313E02753C24}" type="datetime1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715A7-77CA-4431-A3F1-8513D9C2C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0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4C24-72AC-43DA-9092-2A52BFAB73A5}" type="datetime1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715A7-77CA-4431-A3F1-8513D9C2C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64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C792-254A-4E04-A5ED-6106295089BF}" type="datetime1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715A7-77CA-4431-A3F1-8513D9C2C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808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97756-D332-4E3D-91DC-7694432E2793}" type="datetime1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715A7-77CA-4431-A3F1-8513D9C2C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57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2" r:id="rId14"/>
    <p:sldLayoutId id="2147483704" r:id="rId15"/>
    <p:sldLayoutId id="2147483703" r:id="rId16"/>
    <p:sldLayoutId id="2147483702" r:id="rId17"/>
    <p:sldLayoutId id="2147483705" r:id="rId18"/>
    <p:sldLayoutId id="2147483708" r:id="rId19"/>
    <p:sldLayoutId id="2147483751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E3A5B6F-F403-4015-BF88-A29A4C1FF569}"/>
              </a:ext>
            </a:extLst>
          </p:cNvPr>
          <p:cNvSpPr txBox="1"/>
          <p:nvPr/>
        </p:nvSpPr>
        <p:spPr>
          <a:xfrm>
            <a:off x="6644273" y="2140549"/>
            <a:ext cx="3320344" cy="9446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 defTabSz="914400">
              <a:defRPr kumimoji="1" sz="1400" b="1" spc="-15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bg1"/>
                </a:solidFill>
                <a:latin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692" dirty="0" err="1">
                <a:solidFill>
                  <a:srgbClr val="1F478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Ahnlab</a:t>
            </a:r>
            <a:r>
              <a:rPr lang="en-US" altLang="ko-KR" sz="3692" dirty="0">
                <a:solidFill>
                  <a:srgbClr val="1F478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Admin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415070" y="3415244"/>
            <a:ext cx="1234313" cy="518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847" b="1" spc="-139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1F478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2021.03.31</a:t>
            </a:r>
            <a:endParaRPr kumimoji="1" lang="ko-KR" altLang="en-US" sz="1847" b="1" spc="-139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rgbClr val="1F478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74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04" y="840020"/>
            <a:ext cx="8350784" cy="3940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162" y="3660543"/>
            <a:ext cx="362468" cy="10278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498" y="4589752"/>
            <a:ext cx="361950" cy="190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278" y="3660543"/>
            <a:ext cx="362468" cy="10278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779" y="4593128"/>
            <a:ext cx="361950" cy="190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77125" y="3691418"/>
            <a:ext cx="1552293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클릭률</a:t>
            </a:r>
            <a:endParaRPr lang="en-US" altLang="ko-KR" sz="700" smtClean="0"/>
          </a:p>
          <a:p>
            <a:pPr algn="ctr"/>
            <a:r>
              <a:rPr lang="en-US" altLang="ko-KR" sz="700" smtClean="0"/>
              <a:t>(</a:t>
            </a:r>
            <a:r>
              <a:rPr lang="ko-KR" altLang="en-US" sz="700" smtClean="0"/>
              <a:t>네이버클릭률</a:t>
            </a:r>
            <a:r>
              <a:rPr lang="en-US" altLang="ko-KR" sz="700" smtClean="0"/>
              <a:t>)</a:t>
            </a:r>
          </a:p>
          <a:p>
            <a:pPr algn="ctr"/>
            <a:endParaRPr lang="en-US" altLang="ko-KR" sz="700" smtClean="0">
              <a:solidFill>
                <a:srgbClr val="0070C0"/>
              </a:solidFill>
            </a:endParaRPr>
          </a:p>
          <a:p>
            <a:pPr algn="ctr"/>
            <a:r>
              <a:rPr lang="en-US" altLang="ko-KR" sz="700" smtClean="0">
                <a:solidFill>
                  <a:srgbClr val="0070C0"/>
                </a:solidFill>
              </a:rPr>
              <a:t>0.7%</a:t>
            </a:r>
          </a:p>
          <a:p>
            <a:pPr algn="ctr"/>
            <a:r>
              <a:rPr lang="en-US" altLang="ko-KR" sz="700" smtClean="0"/>
              <a:t>(0.2%)</a:t>
            </a:r>
          </a:p>
          <a:p>
            <a:pPr algn="ctr"/>
            <a:endParaRPr lang="en-US" altLang="ko-KR" sz="700" smtClean="0"/>
          </a:p>
          <a:p>
            <a:pPr algn="ctr"/>
            <a:r>
              <a:rPr lang="en-US" altLang="ko-KR" sz="700" smtClean="0">
                <a:solidFill>
                  <a:srgbClr val="0070C0"/>
                </a:solidFill>
              </a:rPr>
              <a:t>0.7%</a:t>
            </a:r>
          </a:p>
          <a:p>
            <a:pPr algn="ctr"/>
            <a:r>
              <a:rPr lang="en-US" altLang="ko-KR" sz="700" smtClean="0"/>
              <a:t>(0.2%)</a:t>
            </a:r>
          </a:p>
          <a:p>
            <a:endParaRPr lang="ko-KR" altLang="en-US" sz="1100"/>
          </a:p>
        </p:txBody>
      </p:sp>
      <p:sp>
        <p:nvSpPr>
          <p:cNvPr id="9" name="TextBox 8"/>
          <p:cNvSpPr txBox="1"/>
          <p:nvPr/>
        </p:nvSpPr>
        <p:spPr>
          <a:xfrm>
            <a:off x="7231954" y="3674174"/>
            <a:ext cx="15522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700"/>
            </a:lvl1pPr>
          </a:lstStyle>
          <a:p>
            <a:r>
              <a:rPr lang="en-US" altLang="ko-KR"/>
              <a:t>ECPM</a:t>
            </a:r>
          </a:p>
          <a:p>
            <a:r>
              <a:rPr lang="en-US" altLang="ko-KR"/>
              <a:t>(</a:t>
            </a:r>
            <a:r>
              <a:rPr lang="ko-KR" altLang="en-US"/>
              <a:t>네이버</a:t>
            </a:r>
            <a:r>
              <a:rPr lang="en-US" altLang="ko-KR"/>
              <a:t>ECPM</a:t>
            </a:r>
            <a:r>
              <a:rPr lang="en-US" altLang="ko-KR" smtClean="0"/>
              <a:t>)</a:t>
            </a:r>
          </a:p>
          <a:p>
            <a:endParaRPr lang="en-US" altLang="ko-KR" smtClean="0">
              <a:solidFill>
                <a:srgbClr val="00B050"/>
              </a:solidFill>
            </a:endParaRPr>
          </a:p>
          <a:p>
            <a:r>
              <a:rPr lang="en-US" altLang="ko-KR" smtClean="0">
                <a:solidFill>
                  <a:srgbClr val="00B050"/>
                </a:solidFill>
              </a:rPr>
              <a:t>297</a:t>
            </a:r>
            <a:r>
              <a:rPr lang="ko-KR" altLang="en-US" smtClean="0">
                <a:solidFill>
                  <a:srgbClr val="00B050"/>
                </a:solidFill>
              </a:rPr>
              <a:t>원</a:t>
            </a:r>
            <a:endParaRPr lang="en-US" altLang="ko-KR" smtClean="0">
              <a:solidFill>
                <a:srgbClr val="00B050"/>
              </a:solidFill>
            </a:endParaRPr>
          </a:p>
          <a:p>
            <a:r>
              <a:rPr lang="en-US" altLang="ko-KR" smtClean="0"/>
              <a:t>(148</a:t>
            </a:r>
            <a:r>
              <a:rPr lang="ko-KR" altLang="en-US" smtClean="0"/>
              <a:t>원</a:t>
            </a:r>
            <a:r>
              <a:rPr lang="en-US" altLang="ko-KR" smtClean="0"/>
              <a:t>)</a:t>
            </a:r>
          </a:p>
          <a:p>
            <a:endParaRPr lang="en-US" altLang="ko-KR" smtClean="0"/>
          </a:p>
          <a:p>
            <a:r>
              <a:rPr lang="en-US" altLang="ko-KR">
                <a:solidFill>
                  <a:srgbClr val="00B050"/>
                </a:solidFill>
              </a:rPr>
              <a:t>297</a:t>
            </a:r>
            <a:r>
              <a:rPr lang="ko-KR" altLang="en-US">
                <a:solidFill>
                  <a:srgbClr val="00B050"/>
                </a:solidFill>
              </a:rPr>
              <a:t>원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/>
              <a:t>(148</a:t>
            </a:r>
            <a:r>
              <a:rPr lang="ko-KR" altLang="en-US"/>
              <a:t>원</a:t>
            </a:r>
            <a:r>
              <a:rPr lang="en-US" altLang="ko-KR" smtClean="0"/>
              <a:t>)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>
                <a:latin typeface="맑은 고딕" panose="020B0503020000020004" pitchFamily="50" charset="-127"/>
              </a:rPr>
              <a:t>홈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>
                <a:latin typeface="맑은 고딕" panose="020B0503020000020004" pitchFamily="50" charset="-127"/>
              </a:rPr>
              <a:t>네트워크광고통계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지면별통계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네이버</a:t>
            </a:r>
            <a:r>
              <a:rPr lang="en-US" altLang="ko-KR" sz="788" smtClean="0">
                <a:latin typeface="맑은 고딕" panose="020B0503020000020004" pitchFamily="50" charset="-127"/>
              </a:rPr>
              <a:t>(</a:t>
            </a:r>
            <a:r>
              <a:rPr lang="ko-KR" altLang="en-US" sz="788" smtClean="0">
                <a:latin typeface="맑은 고딕" panose="020B0503020000020004" pitchFamily="50" charset="-127"/>
              </a:rPr>
              <a:t>띠배너</a:t>
            </a:r>
            <a:r>
              <a:rPr lang="en-US" altLang="ko-KR" sz="788" smtClean="0">
                <a:latin typeface="맑은 고딕" panose="020B0503020000020004" pitchFamily="50" charset="-127"/>
              </a:rPr>
              <a:t>) &gt; </a:t>
            </a:r>
            <a:r>
              <a:rPr lang="ko-KR" altLang="en-US" sz="788" smtClean="0">
                <a:latin typeface="맑은 고딕" panose="020B0503020000020004" pitchFamily="50" charset="-127"/>
              </a:rPr>
              <a:t>일자별통계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  <p:graphicFrame>
        <p:nvGraphicFramePr>
          <p:cNvPr id="11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029299"/>
              </p:ext>
            </p:extLst>
          </p:nvPr>
        </p:nvGraphicFramePr>
        <p:xfrm>
          <a:off x="8844742" y="475935"/>
          <a:ext cx="3017520" cy="1083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항목 정의 변경</a:t>
                      </a: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1.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클릭률 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=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클릭수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노출수 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*100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(%)</a:t>
                      </a:r>
                      <a:endParaRPr lang="en-US" altLang="ko-KR" sz="8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ㄴ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네이버클릭률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=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엑셀 업로드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시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반영되는 클릭률</a:t>
                      </a:r>
                      <a:endParaRPr lang="en-US" altLang="ko-KR" sz="8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8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2.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ECPM =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수익금액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노출수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*1000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ㄴ 네이버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ECPM =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수익금액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네이버노출수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*1000</a:t>
                      </a: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291117" y="3661506"/>
            <a:ext cx="724307" cy="95119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645946" y="3658056"/>
            <a:ext cx="724307" cy="95119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584574" y="4838007"/>
            <a:ext cx="1546167" cy="1546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확인</a:t>
            </a:r>
            <a:endParaRPr lang="ko-KR" altLang="en-US"/>
          </a:p>
        </p:txBody>
      </p:sp>
      <p:graphicFrame>
        <p:nvGraphicFramePr>
          <p:cNvPr id="15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97135"/>
              </p:ext>
            </p:extLst>
          </p:nvPr>
        </p:nvGraphicFramePr>
        <p:xfrm>
          <a:off x="8997142" y="628335"/>
          <a:ext cx="3017520" cy="1083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항목 정의 변경</a:t>
                      </a: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1.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클릭률 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=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클릭수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노출수 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*100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(%)</a:t>
                      </a:r>
                      <a:endParaRPr lang="en-US" altLang="ko-KR" sz="8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ㄴ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네이버클릭률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=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엑셀 업로드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시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반영되는 클릭률</a:t>
                      </a:r>
                      <a:endParaRPr lang="en-US" altLang="ko-KR" sz="8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8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2.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ECPM =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수익금액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노출수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*1000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ㄴ 네이버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ECPM =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수익금액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네이버노출수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*1000</a:t>
                      </a: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935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>
                <a:latin typeface="맑은 고딕" panose="020B0503020000020004" pitchFamily="50" charset="-127"/>
              </a:rPr>
              <a:t>홈 </a:t>
            </a:r>
          </a:p>
        </p:txBody>
      </p:sp>
      <p:graphicFrame>
        <p:nvGraphicFramePr>
          <p:cNvPr id="4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399872"/>
              </p:ext>
            </p:extLst>
          </p:nvPr>
        </p:nvGraphicFramePr>
        <p:xfrm>
          <a:off x="8844742" y="475935"/>
          <a:ext cx="3017520" cy="1799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그래프 형태별 데이터 항목 선택박스</a:t>
                      </a:r>
                      <a:endParaRPr lang="en-US" altLang="ko-KR" sz="800" b="0" baseline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ㄴ막대그래프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요청수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노출수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클릭률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수익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,ECPM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ㄴ꺽은선그래프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요청수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노출수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클릭률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수익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ECPM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ㄴ디폴트 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막대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노출수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꺽은선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클릭률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ㄴ그래프 형태별 동일한 항목 선택 불가로 이미 선택한 항목은 클릭할 수 없음</a:t>
                      </a:r>
                      <a:endParaRPr lang="en-US" altLang="ko-KR" sz="800" b="0" baseline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ex)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막대그래프에서 노출수 클릭했을때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꺽은선 그래츠 선캑박스에서 회색처리되며 노출수 클릭 불가</a:t>
                      </a:r>
                      <a:endParaRPr lang="en-US" altLang="ko-KR" sz="8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62" y="490449"/>
            <a:ext cx="7278119" cy="604415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63708" y="1807729"/>
            <a:ext cx="6884743" cy="239019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6542115" y="3188266"/>
            <a:ext cx="1130531" cy="681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284" y="2825088"/>
            <a:ext cx="3787125" cy="20896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0" name="그룹 19"/>
          <p:cNvGrpSpPr/>
          <p:nvPr/>
        </p:nvGrpSpPr>
        <p:grpSpPr>
          <a:xfrm>
            <a:off x="8004637" y="2994514"/>
            <a:ext cx="653226" cy="640567"/>
            <a:chOff x="10062175" y="2305577"/>
            <a:chExt cx="653226" cy="640567"/>
          </a:xfrm>
        </p:grpSpPr>
        <p:sp>
          <p:nvSpPr>
            <p:cNvPr id="19" name="직사각형 18"/>
            <p:cNvSpPr/>
            <p:nvPr/>
          </p:nvSpPr>
          <p:spPr>
            <a:xfrm>
              <a:off x="10062175" y="2305577"/>
              <a:ext cx="594742" cy="640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099581" y="2305577"/>
              <a:ext cx="61582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smtClean="0">
                  <a:latin typeface="+mn-ea"/>
                </a:rPr>
                <a:t>요청수</a:t>
              </a:r>
              <a:endParaRPr lang="en-US" altLang="ko-KR" sz="700" smtClean="0">
                <a:latin typeface="+mn-ea"/>
              </a:endParaRPr>
            </a:p>
            <a:p>
              <a:r>
                <a:rPr lang="ko-KR" altLang="en-US" sz="700" smtClean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노출수</a:t>
              </a:r>
              <a:endParaRPr lang="en-US" altLang="ko-KR" sz="700" smtClean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  <a:p>
              <a:r>
                <a:rPr lang="ko-KR" altLang="en-US" sz="700" smtClean="0">
                  <a:latin typeface="+mn-ea"/>
                </a:rPr>
                <a:t>클릭률</a:t>
              </a:r>
              <a:endParaRPr lang="en-US" altLang="ko-KR" sz="700" smtClean="0">
                <a:latin typeface="+mn-ea"/>
              </a:endParaRPr>
            </a:p>
            <a:p>
              <a:r>
                <a:rPr lang="ko-KR" altLang="en-US" sz="700" smtClean="0">
                  <a:latin typeface="+mn-ea"/>
                </a:rPr>
                <a:t>수익</a:t>
              </a:r>
              <a:endParaRPr lang="en-US" altLang="ko-KR" sz="700" smtClean="0">
                <a:latin typeface="+mn-ea"/>
              </a:endParaRPr>
            </a:p>
            <a:p>
              <a:r>
                <a:rPr lang="en-US" altLang="ko-KR" sz="700" smtClean="0">
                  <a:latin typeface="+mn-ea"/>
                </a:rPr>
                <a:t>ECPM</a:t>
              </a:r>
              <a:endParaRPr lang="ko-KR" altLang="en-US" sz="70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6548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>
                <a:latin typeface="맑은 고딕" panose="020B0503020000020004" pitchFamily="50" charset="-127"/>
              </a:rPr>
              <a:t>홈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>
                <a:latin typeface="맑은 고딕" panose="020B0503020000020004" pitchFamily="50" charset="-127"/>
              </a:rPr>
              <a:t>네트워크광고통계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일자별통계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  <p:graphicFrame>
        <p:nvGraphicFramePr>
          <p:cNvPr id="4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221682"/>
              </p:ext>
            </p:extLst>
          </p:nvPr>
        </p:nvGraphicFramePr>
        <p:xfrm>
          <a:off x="8844742" y="475935"/>
          <a:ext cx="3017520" cy="2273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그래프</a:t>
                      </a:r>
                      <a:endParaRPr lang="en-US" altLang="ko-KR" sz="800" b="0" baseline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ㄴ 막대그래프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수익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ECPM,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요청수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요청받은수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클릭률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cpc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ㄴ꺽은선그래프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수익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ECPM,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요청수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요청받은수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클릭률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cpc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ㄴ디폴트 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막대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수익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꺽은선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=ecpm</a:t>
                      </a: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선택버튼 항목</a:t>
                      </a:r>
                      <a:endParaRPr lang="en-US" altLang="ko-KR" sz="800" b="0" baseline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ㄴ 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수익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ecpm) , (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요청수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요청받은수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), (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클릭률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cpc)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ㄴ 첫번째줄 데이터는 볼드 처리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두번째줄 데이터는 기본 굵기로 표기</a:t>
                      </a:r>
                      <a:endParaRPr lang="en-US" altLang="ko-KR" sz="800" b="0" baseline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822" y="4465033"/>
            <a:ext cx="4057650" cy="1924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46" y="475935"/>
            <a:ext cx="6015304" cy="607511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36246" y="4199025"/>
            <a:ext cx="1692059" cy="19009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98822" y="4489971"/>
            <a:ext cx="1692059" cy="31152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890881" y="5515208"/>
            <a:ext cx="359355" cy="12913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197916">
            <a:off x="2128058" y="4341903"/>
            <a:ext cx="4971011" cy="1651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3584" y="1342218"/>
            <a:ext cx="5513143" cy="80246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4197927" y="1716290"/>
            <a:ext cx="640080" cy="17456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b="15501"/>
          <a:stretch/>
        </p:blipFill>
        <p:spPr>
          <a:xfrm>
            <a:off x="4984424" y="895370"/>
            <a:ext cx="3922973" cy="23991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6806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>
                <a:latin typeface="맑은 고딕" panose="020B0503020000020004" pitchFamily="50" charset="-127"/>
              </a:rPr>
              <a:t>홈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캠페인통계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일자별통계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특정 캠페인 일자별통계 </a:t>
            </a:r>
            <a:r>
              <a:rPr lang="en-US" altLang="ko-KR" sz="788" smtClean="0">
                <a:latin typeface="맑은 고딕" panose="020B0503020000020004" pitchFamily="50" charset="-127"/>
              </a:rPr>
              <a:t>(</a:t>
            </a:r>
            <a:r>
              <a:rPr lang="ko-KR" altLang="en-US" sz="788" smtClean="0">
                <a:latin typeface="맑은 고딕" panose="020B0503020000020004" pitchFamily="50" charset="-127"/>
              </a:rPr>
              <a:t>팝업</a:t>
            </a:r>
            <a:r>
              <a:rPr lang="en-US" altLang="ko-KR" sz="788" smtClean="0">
                <a:latin typeface="맑은 고딕" panose="020B0503020000020004" pitchFamily="50" charset="-127"/>
              </a:rPr>
              <a:t>)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3" y="492561"/>
            <a:ext cx="8559578" cy="4017761"/>
          </a:xfrm>
          <a:prstGeom prst="rect">
            <a:avLst/>
          </a:prstGeom>
        </p:spPr>
      </p:pic>
      <p:graphicFrame>
        <p:nvGraphicFramePr>
          <p:cNvPr id="6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37813"/>
              </p:ext>
            </p:extLst>
          </p:nvPr>
        </p:nvGraphicFramePr>
        <p:xfrm>
          <a:off x="8844742" y="475935"/>
          <a:ext cx="3017520" cy="1176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smtClean="0">
                          <a:latin typeface="맑은 고딕" panose="020B0503020000020004" pitchFamily="50" charset="-127"/>
                        </a:rPr>
                        <a:t>특정 캠페인 일자별통계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팝업창에서 기간 변경시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일자별통계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”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텍스트로 변경되지 않고 기존 텍스트 유지되도록 수정 요청</a:t>
                      </a:r>
                      <a:endParaRPr lang="en-US" altLang="ko-KR" sz="800" b="0" baseline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800" b="0" baseline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619773" y="1517565"/>
            <a:ext cx="885725" cy="120042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19772" y="1196138"/>
            <a:ext cx="1367864" cy="15052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89" y="3189919"/>
            <a:ext cx="4174956" cy="32410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오른쪽 화살표 8"/>
          <p:cNvSpPr/>
          <p:nvPr/>
        </p:nvSpPr>
        <p:spPr>
          <a:xfrm rot="5829567">
            <a:off x="3034279" y="2223220"/>
            <a:ext cx="1337869" cy="5564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9534" y="3468284"/>
            <a:ext cx="1367864" cy="15052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704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C5883D1-7B42-4D06-9709-24EFA596605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5A52AAC-A8B4-489B-A44B-5EE12960592E}"/>
              </a:ext>
            </a:extLst>
          </p:cNvPr>
          <p:cNvSpPr txBox="1">
            <a:spLocks/>
          </p:cNvSpPr>
          <p:nvPr/>
        </p:nvSpPr>
        <p:spPr>
          <a:xfrm>
            <a:off x="323925" y="482286"/>
            <a:ext cx="2768480" cy="234717"/>
          </a:xfrm>
          <a:prstGeom prst="rect">
            <a:avLst/>
          </a:prstGeom>
        </p:spPr>
        <p:txBody>
          <a:bodyPr lIns="0" tIns="0" rIns="0" bIns="0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1100" b="1" smtClean="0">
                <a:solidFill>
                  <a:sysClr val="windowText" lastClr="000000">
                    <a:lumMod val="75000"/>
                    <a:lumOff val="25000"/>
                  </a:sysClr>
                </a:solidFill>
                <a:cs typeface="Tahoma" pitchFamily="34" charset="0"/>
              </a:rPr>
              <a:t>안랩애즈</a:t>
            </a:r>
            <a:endParaRPr lang="en-US" altLang="ko-KR" sz="1100" b="1" dirty="0">
              <a:solidFill>
                <a:sysClr val="windowText" lastClr="000000">
                  <a:lumMod val="75000"/>
                  <a:lumOff val="25000"/>
                </a:sysClr>
              </a:solidFill>
              <a:cs typeface="Tahoma" pitchFamily="34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925" y="217428"/>
            <a:ext cx="1410473" cy="2016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맑은 고딕" panose="020B0503020000020004" pitchFamily="50" charset="-127"/>
                <a:ea typeface="+mj-ea"/>
                <a:cs typeface="Tahoma" pitchFamily="34" charset="0"/>
              </a:rPr>
              <a:t>계정별 메뉴 구조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맑은 고딕" panose="020B0503020000020004" pitchFamily="50" charset="-127"/>
              <a:ea typeface="+mj-ea"/>
              <a:cs typeface="Tahoma" pitchFamily="34" charset="0"/>
            </a:endParaRPr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800594B6-3A34-4071-AB48-74E7644E2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479" y="5188084"/>
            <a:ext cx="1510052" cy="141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6858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90000"/>
              </a:lnSpc>
              <a:spcBef>
                <a:spcPts val="609"/>
              </a:spcBef>
            </a:pPr>
            <a:r>
              <a:rPr lang="ko-KR" altLang="en-US" sz="1100" b="1" smtClean="0">
                <a:latin typeface="+mn-ea"/>
                <a:ea typeface="+mn-ea"/>
              </a:rPr>
              <a:t>인라이플</a:t>
            </a:r>
            <a:endParaRPr lang="en-US" altLang="ko-KR" sz="1100" b="1" smtClean="0">
              <a:latin typeface="+mn-ea"/>
              <a:ea typeface="+mn-ea"/>
            </a:endParaRPr>
          </a:p>
          <a:p>
            <a:pPr algn="ctr">
              <a:lnSpc>
                <a:spcPct val="90000"/>
              </a:lnSpc>
              <a:spcBef>
                <a:spcPts val="609"/>
              </a:spcBef>
            </a:pPr>
            <a:endParaRPr lang="en-US" altLang="ko-KR" sz="1050" smtClean="0">
              <a:latin typeface="+mn-ea"/>
              <a:ea typeface="+mn-ea"/>
            </a:endParaRPr>
          </a:p>
          <a:p>
            <a:pPr algn="ctr">
              <a:lnSpc>
                <a:spcPct val="90000"/>
              </a:lnSpc>
              <a:spcBef>
                <a:spcPts val="609"/>
              </a:spcBef>
            </a:pPr>
            <a:r>
              <a:rPr lang="en-US" altLang="ko-KR" sz="1050" smtClean="0">
                <a:latin typeface="+mn-ea"/>
                <a:ea typeface="+mn-ea"/>
              </a:rPr>
              <a:t>rekim</a:t>
            </a:r>
          </a:p>
          <a:p>
            <a:pPr algn="ctr">
              <a:lnSpc>
                <a:spcPct val="90000"/>
              </a:lnSpc>
              <a:spcBef>
                <a:spcPts val="609"/>
              </a:spcBef>
            </a:pPr>
            <a:r>
              <a:rPr lang="en-US" altLang="ko-KR" sz="1050" smtClean="0">
                <a:latin typeface="+mn-ea"/>
                <a:ea typeface="+mn-ea"/>
              </a:rPr>
              <a:t>mjkim1</a:t>
            </a:r>
          </a:p>
          <a:p>
            <a:pPr algn="ctr">
              <a:lnSpc>
                <a:spcPct val="90000"/>
              </a:lnSpc>
              <a:spcBef>
                <a:spcPts val="609"/>
              </a:spcBef>
            </a:pPr>
            <a:r>
              <a:rPr lang="en-US" altLang="ko-KR" sz="1050" smtClean="0">
                <a:latin typeface="+mn-ea"/>
                <a:ea typeface="+mn-ea"/>
              </a:rPr>
              <a:t>wsoh</a:t>
            </a:r>
          </a:p>
          <a:p>
            <a:pPr algn="ctr">
              <a:lnSpc>
                <a:spcPct val="90000"/>
              </a:lnSpc>
              <a:spcBef>
                <a:spcPts val="609"/>
              </a:spcBef>
            </a:pPr>
            <a:r>
              <a:rPr lang="en-US" altLang="ko-KR" sz="1050" smtClean="0">
                <a:latin typeface="+mn-ea"/>
                <a:ea typeface="+mn-ea"/>
              </a:rPr>
              <a:t>hgbae</a:t>
            </a:r>
            <a:endParaRPr lang="en-US" altLang="ko-KR" sz="1050">
              <a:latin typeface="+mn-ea"/>
              <a:ea typeface="+mn-ea"/>
            </a:endParaRPr>
          </a:p>
        </p:txBody>
      </p:sp>
      <p:sp>
        <p:nvSpPr>
          <p:cNvPr id="6" name="모서리가 둥근 직사각형 118">
            <a:extLst>
              <a:ext uri="{FF2B5EF4-FFF2-40B4-BE49-F238E27FC236}">
                <a16:creationId xmlns:a16="http://schemas.microsoft.com/office/drawing/2014/main" id="{1D4E54C6-B7DD-4550-AFA3-DF1A0CDE48D5}"/>
              </a:ext>
            </a:extLst>
          </p:cNvPr>
          <p:cNvSpPr/>
          <p:nvPr/>
        </p:nvSpPr>
        <p:spPr>
          <a:xfrm>
            <a:off x="1169214" y="925418"/>
            <a:ext cx="1233181" cy="270871"/>
          </a:xfrm>
          <a:prstGeom prst="roundRect">
            <a:avLst>
              <a:gd name="adj" fmla="val 0"/>
            </a:avLst>
          </a:prstGeom>
          <a:solidFill>
            <a:srgbClr val="1F4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 smtClean="0">
                <a:latin typeface="+mn-ea"/>
              </a:rPr>
              <a:t>인라이플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030096-741A-41E1-902A-065E460FD9FB}"/>
              </a:ext>
            </a:extLst>
          </p:cNvPr>
          <p:cNvCxnSpPr/>
          <p:nvPr/>
        </p:nvCxnSpPr>
        <p:spPr>
          <a:xfrm>
            <a:off x="1792516" y="1278304"/>
            <a:ext cx="0" cy="25583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1014410" y="1826028"/>
            <a:ext cx="1572191" cy="240562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광고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1014410" y="1551911"/>
            <a:ext cx="1572191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개요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1006420" y="2664084"/>
            <a:ext cx="1572191" cy="240562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1014410" y="4064525"/>
            <a:ext cx="1572191" cy="240562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>
                <a:solidFill>
                  <a:schemeClr val="tx1"/>
                </a:solidFill>
                <a:latin typeface="+mn-ea"/>
              </a:rPr>
              <a:t>결제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800594B6-3A34-4071-AB48-74E7644E2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5011" y="5170347"/>
            <a:ext cx="1135104" cy="80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6858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90000"/>
              </a:lnSpc>
              <a:spcBef>
                <a:spcPts val="609"/>
              </a:spcBef>
            </a:pPr>
            <a:r>
              <a:rPr lang="ko-KR" altLang="en-US" sz="1100" b="1" smtClean="0">
                <a:latin typeface="+mn-ea"/>
                <a:ea typeface="+mn-ea"/>
              </a:rPr>
              <a:t>안랩 관리자</a:t>
            </a:r>
            <a:endParaRPr lang="en-US" altLang="ko-KR" sz="1100" b="1" smtClean="0">
              <a:latin typeface="+mn-ea"/>
              <a:ea typeface="+mn-ea"/>
            </a:endParaRPr>
          </a:p>
          <a:p>
            <a:pPr>
              <a:lnSpc>
                <a:spcPct val="90000"/>
              </a:lnSpc>
              <a:spcBef>
                <a:spcPts val="609"/>
              </a:spcBef>
            </a:pPr>
            <a:endParaRPr lang="en-US" altLang="ko-KR" sz="1100" b="1">
              <a:latin typeface="+mn-ea"/>
              <a:ea typeface="+mn-ea"/>
            </a:endParaRPr>
          </a:p>
          <a:p>
            <a:pPr algn="ctr">
              <a:lnSpc>
                <a:spcPct val="90000"/>
              </a:lnSpc>
              <a:spcBef>
                <a:spcPts val="609"/>
              </a:spcBef>
            </a:pPr>
            <a:r>
              <a:rPr lang="en-US" altLang="ko-KR" sz="1050">
                <a:latin typeface="+mn-ea"/>
                <a:ea typeface="+mn-ea"/>
              </a:rPr>
              <a:t>ahnlabad</a:t>
            </a:r>
          </a:p>
        </p:txBody>
      </p:sp>
      <p:sp>
        <p:nvSpPr>
          <p:cNvPr id="13" name="모서리가 둥근 직사각형 118">
            <a:extLst>
              <a:ext uri="{FF2B5EF4-FFF2-40B4-BE49-F238E27FC236}">
                <a16:creationId xmlns:a16="http://schemas.microsoft.com/office/drawing/2014/main" id="{1D4E54C6-B7DD-4550-AFA3-DF1A0CDE48D5}"/>
              </a:ext>
            </a:extLst>
          </p:cNvPr>
          <p:cNvSpPr/>
          <p:nvPr/>
        </p:nvSpPr>
        <p:spPr>
          <a:xfrm>
            <a:off x="3115973" y="922241"/>
            <a:ext cx="1233181" cy="270871"/>
          </a:xfrm>
          <a:prstGeom prst="roundRect">
            <a:avLst>
              <a:gd name="adj" fmla="val 0"/>
            </a:avLst>
          </a:prstGeom>
          <a:solidFill>
            <a:srgbClr val="1F4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 smtClean="0">
                <a:latin typeface="+mn-ea"/>
              </a:rPr>
              <a:t>안랩 관리자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3030096-741A-41E1-902A-065E460FD9FB}"/>
              </a:ext>
            </a:extLst>
          </p:cNvPr>
          <p:cNvCxnSpPr/>
          <p:nvPr/>
        </p:nvCxnSpPr>
        <p:spPr>
          <a:xfrm>
            <a:off x="3739275" y="1275127"/>
            <a:ext cx="0" cy="25583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913013" y="780179"/>
            <a:ext cx="1783041" cy="413687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47780" y="789191"/>
            <a:ext cx="1773189" cy="413687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8">
            <a:extLst>
              <a:ext uri="{FF2B5EF4-FFF2-40B4-BE49-F238E27FC236}">
                <a16:creationId xmlns:a16="http://schemas.microsoft.com/office/drawing/2014/main" id="{800594B6-3A34-4071-AB48-74E7644E2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6676" y="5188084"/>
            <a:ext cx="1485621" cy="70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6858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90000"/>
              </a:lnSpc>
              <a:spcBef>
                <a:spcPts val="609"/>
              </a:spcBef>
            </a:pPr>
            <a:r>
              <a:rPr lang="ko-KR" altLang="en-US" sz="1100" b="1" smtClean="0">
                <a:latin typeface="+mn-ea"/>
                <a:ea typeface="+mn-ea"/>
              </a:rPr>
              <a:t>안랩 하우스 관리자</a:t>
            </a:r>
            <a:endParaRPr lang="en-US" altLang="ko-KR" sz="1100" b="1" smtClean="0">
              <a:latin typeface="+mn-ea"/>
              <a:ea typeface="+mn-ea"/>
            </a:endParaRPr>
          </a:p>
          <a:p>
            <a:pPr>
              <a:lnSpc>
                <a:spcPct val="90000"/>
              </a:lnSpc>
              <a:spcBef>
                <a:spcPts val="609"/>
              </a:spcBef>
            </a:pPr>
            <a:endParaRPr lang="en-US" altLang="ko-KR" sz="1100" b="1">
              <a:latin typeface="+mn-ea"/>
              <a:ea typeface="+mn-ea"/>
            </a:endParaRPr>
          </a:p>
          <a:p>
            <a:pPr algn="ctr">
              <a:lnSpc>
                <a:spcPct val="90000"/>
              </a:lnSpc>
              <a:spcBef>
                <a:spcPts val="609"/>
              </a:spcBef>
            </a:pPr>
            <a:r>
              <a:rPr lang="en-US" altLang="ko-KR" sz="1050">
                <a:latin typeface="+mn-ea"/>
                <a:ea typeface="+mn-ea"/>
              </a:rPr>
              <a:t>ahnlabhouse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030096-741A-41E1-902A-065E460FD9FB}"/>
              </a:ext>
            </a:extLst>
          </p:cNvPr>
          <p:cNvCxnSpPr/>
          <p:nvPr/>
        </p:nvCxnSpPr>
        <p:spPr>
          <a:xfrm>
            <a:off x="5662661" y="1275126"/>
            <a:ext cx="0" cy="25583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772695" y="789191"/>
            <a:ext cx="1762300" cy="33829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913014" y="5547388"/>
            <a:ext cx="76324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1324291" y="2107998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smtClean="0">
                <a:solidFill>
                  <a:schemeClr val="tx1"/>
                </a:solidFill>
                <a:latin typeface="+mn-ea"/>
              </a:rPr>
              <a:t>캠페인 관리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1324291" y="2388637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소재 관리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1328329" y="2939373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일자별통계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1328329" y="3220012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시간대별통계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1324291" y="3497037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지면별통계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1324291" y="3780781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캠페인별통계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1324290" y="4339814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>
                <a:solidFill>
                  <a:schemeClr val="tx1"/>
                </a:solidFill>
                <a:latin typeface="+mn-ea"/>
              </a:rPr>
              <a:t>결제목록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1324290" y="4615017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>
                <a:solidFill>
                  <a:schemeClr val="tx1"/>
                </a:solidFill>
                <a:latin typeface="+mn-ea"/>
              </a:rPr>
              <a:t>결제하기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2965281" y="1815153"/>
            <a:ext cx="1572191" cy="240562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광고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2965281" y="1541036"/>
            <a:ext cx="1572191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개요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2957291" y="2653209"/>
            <a:ext cx="1572191" cy="240562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2965281" y="4053650"/>
            <a:ext cx="1572191" cy="240562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결제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3279200" y="2928498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일자별통계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3275162" y="3486162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지면별통계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3275162" y="3769906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캠페인별통계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3275161" y="4328939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>
                <a:solidFill>
                  <a:schemeClr val="tx1"/>
                </a:solidFill>
                <a:latin typeface="+mn-ea"/>
              </a:rPr>
              <a:t>결제목록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3275161" y="4604142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>
                <a:solidFill>
                  <a:schemeClr val="tx1"/>
                </a:solidFill>
                <a:latin typeface="+mn-ea"/>
              </a:rPr>
              <a:t>결제하기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4871382" y="1861590"/>
            <a:ext cx="1572191" cy="240562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광고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4863392" y="2699646"/>
            <a:ext cx="1572191" cy="240562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5185301" y="2974935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일자별통계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5185301" y="3255574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시간대별통계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5181263" y="3532599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지면별통계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5181263" y="3816343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캠페인별통계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모서리가 둥근 직사각형 118">
            <a:extLst>
              <a:ext uri="{FF2B5EF4-FFF2-40B4-BE49-F238E27FC236}">
                <a16:creationId xmlns:a16="http://schemas.microsoft.com/office/drawing/2014/main" id="{1D4E54C6-B7DD-4550-AFA3-DF1A0CDE48D5}"/>
              </a:ext>
            </a:extLst>
          </p:cNvPr>
          <p:cNvSpPr/>
          <p:nvPr/>
        </p:nvSpPr>
        <p:spPr>
          <a:xfrm>
            <a:off x="6902712" y="946393"/>
            <a:ext cx="1233181" cy="259861"/>
          </a:xfrm>
          <a:prstGeom prst="roundRect">
            <a:avLst>
              <a:gd name="adj" fmla="val 0"/>
            </a:avLst>
          </a:prstGeom>
          <a:solidFill>
            <a:srgbClr val="1F4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 smtClean="0">
                <a:latin typeface="+mn-ea"/>
              </a:rPr>
              <a:t>직광고주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030096-741A-41E1-902A-065E460FD9FB}"/>
              </a:ext>
            </a:extLst>
          </p:cNvPr>
          <p:cNvCxnSpPr/>
          <p:nvPr/>
        </p:nvCxnSpPr>
        <p:spPr>
          <a:xfrm>
            <a:off x="7526013" y="1277986"/>
            <a:ext cx="0" cy="25583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640225" y="792051"/>
            <a:ext cx="1761885" cy="338007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6739917" y="1564629"/>
            <a:ext cx="1572191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개요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6748553" y="2676802"/>
            <a:ext cx="1572191" cy="240562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7053836" y="2952091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일자별통계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7049798" y="3509755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지면별통계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7049798" y="3793499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캠페인별통계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텍스트 개체 틀 8">
            <a:extLst>
              <a:ext uri="{FF2B5EF4-FFF2-40B4-BE49-F238E27FC236}">
                <a16:creationId xmlns:a16="http://schemas.microsoft.com/office/drawing/2014/main" id="{800594B6-3A34-4071-AB48-74E7644E2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5211" y="5176325"/>
            <a:ext cx="1485621" cy="70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6858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90000"/>
              </a:lnSpc>
              <a:spcBef>
                <a:spcPts val="609"/>
              </a:spcBef>
            </a:pPr>
            <a:r>
              <a:rPr lang="ko-KR" altLang="en-US" sz="1100" b="1" smtClean="0">
                <a:latin typeface="+mn-ea"/>
                <a:ea typeface="+mn-ea"/>
              </a:rPr>
              <a:t>직광고주</a:t>
            </a:r>
            <a:endParaRPr lang="en-US" altLang="ko-KR" sz="1100" b="1" smtClean="0">
              <a:latin typeface="+mn-ea"/>
              <a:ea typeface="+mn-ea"/>
            </a:endParaRPr>
          </a:p>
          <a:p>
            <a:pPr algn="ctr">
              <a:lnSpc>
                <a:spcPct val="90000"/>
              </a:lnSpc>
              <a:spcBef>
                <a:spcPts val="609"/>
              </a:spcBef>
            </a:pPr>
            <a:endParaRPr lang="en-US" altLang="ko-KR" sz="1100" b="1">
              <a:latin typeface="+mn-ea"/>
              <a:ea typeface="+mn-ea"/>
            </a:endParaRPr>
          </a:p>
          <a:p>
            <a:pPr algn="ctr">
              <a:lnSpc>
                <a:spcPct val="90000"/>
              </a:lnSpc>
              <a:spcBef>
                <a:spcPts val="609"/>
              </a:spcBef>
            </a:pPr>
            <a:r>
              <a:rPr lang="en-US" altLang="ko-KR" sz="1050" smtClean="0">
                <a:latin typeface="+mn-ea"/>
                <a:ea typeface="+mn-ea"/>
              </a:rPr>
              <a:t>testttt</a:t>
            </a:r>
          </a:p>
          <a:p>
            <a:pPr algn="ctr">
              <a:lnSpc>
                <a:spcPct val="90000"/>
              </a:lnSpc>
              <a:spcBef>
                <a:spcPts val="609"/>
              </a:spcBef>
            </a:pPr>
            <a:r>
              <a:rPr lang="en-US" altLang="ko-KR" sz="1050" smtClean="0">
                <a:latin typeface="+mn-ea"/>
                <a:ea typeface="+mn-ea"/>
              </a:rPr>
              <a:t>testsv</a:t>
            </a:r>
            <a:endParaRPr lang="en-US" altLang="ko-KR" sz="1050">
              <a:latin typeface="+mn-ea"/>
              <a:ea typeface="+mn-ea"/>
            </a:endParaRPr>
          </a:p>
        </p:txBody>
      </p:sp>
      <p:sp>
        <p:nvSpPr>
          <p:cNvPr id="60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4876564" y="1566682"/>
            <a:ext cx="1572191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개요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3261087" y="2383356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소재 관리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5167188" y="2425973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소재 관리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816824" y="2724535"/>
            <a:ext cx="17181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smtClean="0">
                <a:solidFill>
                  <a:srgbClr val="FF0000"/>
                </a:solidFill>
              </a:rPr>
              <a:t>금액 없음</a:t>
            </a:r>
            <a:endParaRPr lang="ko-KR" altLang="en-US" sz="700">
              <a:solidFill>
                <a:srgbClr val="FF0000"/>
              </a:solidFill>
            </a:endParaRPr>
          </a:p>
        </p:txBody>
      </p:sp>
      <p:sp>
        <p:nvSpPr>
          <p:cNvPr id="78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3253097" y="2105110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smtClean="0">
                <a:solidFill>
                  <a:schemeClr val="tx1"/>
                </a:solidFill>
                <a:latin typeface="+mn-ea"/>
              </a:rPr>
              <a:t>캠페인 관리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모서리가 둥근 직사각형 118">
            <a:extLst>
              <a:ext uri="{FF2B5EF4-FFF2-40B4-BE49-F238E27FC236}">
                <a16:creationId xmlns:a16="http://schemas.microsoft.com/office/drawing/2014/main" id="{1D4E54C6-B7DD-4550-AFA3-DF1A0CDE48D5}"/>
              </a:ext>
            </a:extLst>
          </p:cNvPr>
          <p:cNvSpPr/>
          <p:nvPr/>
        </p:nvSpPr>
        <p:spPr>
          <a:xfrm>
            <a:off x="4988647" y="929045"/>
            <a:ext cx="1416762" cy="270871"/>
          </a:xfrm>
          <a:prstGeom prst="roundRect">
            <a:avLst>
              <a:gd name="adj" fmla="val 0"/>
            </a:avLst>
          </a:prstGeom>
          <a:solidFill>
            <a:srgbClr val="1F4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 smtClean="0">
                <a:latin typeface="+mn-ea"/>
              </a:rPr>
              <a:t>안랩 하우스 관리자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80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5159198" y="2144597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smtClean="0">
                <a:solidFill>
                  <a:schemeClr val="tx1"/>
                </a:solidFill>
                <a:latin typeface="+mn-ea"/>
              </a:rPr>
              <a:t>캠페인 관리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모서리가 둥근 직사각형 118">
            <a:extLst>
              <a:ext uri="{FF2B5EF4-FFF2-40B4-BE49-F238E27FC236}">
                <a16:creationId xmlns:a16="http://schemas.microsoft.com/office/drawing/2014/main" id="{1D4E54C6-B7DD-4550-AFA3-DF1A0CDE48D5}"/>
              </a:ext>
            </a:extLst>
          </p:cNvPr>
          <p:cNvSpPr/>
          <p:nvPr/>
        </p:nvSpPr>
        <p:spPr>
          <a:xfrm>
            <a:off x="8905090" y="922240"/>
            <a:ext cx="931554" cy="270871"/>
          </a:xfrm>
          <a:prstGeom prst="roundRect">
            <a:avLst>
              <a:gd name="adj" fmla="val 0"/>
            </a:avLst>
          </a:prstGeom>
          <a:solidFill>
            <a:srgbClr val="1F4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 smtClean="0">
                <a:latin typeface="+mn-ea"/>
              </a:rPr>
              <a:t>인라이플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3030096-741A-41E1-902A-065E460FD9FB}"/>
              </a:ext>
            </a:extLst>
          </p:cNvPr>
          <p:cNvCxnSpPr/>
          <p:nvPr/>
        </p:nvCxnSpPr>
        <p:spPr>
          <a:xfrm>
            <a:off x="10173323" y="1278304"/>
            <a:ext cx="0" cy="25583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9395217" y="1826028"/>
            <a:ext cx="1572191" cy="240562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광고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9395217" y="1551911"/>
            <a:ext cx="1572191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개요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9387227" y="2664084"/>
            <a:ext cx="1572191" cy="240562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9395217" y="4064525"/>
            <a:ext cx="1572191" cy="240562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>
                <a:solidFill>
                  <a:schemeClr val="tx1"/>
                </a:solidFill>
                <a:latin typeface="+mn-ea"/>
              </a:rPr>
              <a:t>결제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9705098" y="2107998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smtClean="0">
                <a:solidFill>
                  <a:schemeClr val="tx1"/>
                </a:solidFill>
                <a:latin typeface="+mn-ea"/>
              </a:rPr>
              <a:t>캠페인 관리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1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9705098" y="2388637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소재 관리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2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9709136" y="2939373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일자별통계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3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9709136" y="3220012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시간대별통계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4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9705098" y="3497037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지면별통계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9705098" y="3780781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캠페인별통계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9705097" y="4339814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>
                <a:solidFill>
                  <a:schemeClr val="tx1"/>
                </a:solidFill>
                <a:latin typeface="+mn-ea"/>
              </a:rPr>
              <a:t>결제목록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9705097" y="4615017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>
                <a:solidFill>
                  <a:schemeClr val="tx1"/>
                </a:solidFill>
                <a:latin typeface="+mn-ea"/>
              </a:rPr>
              <a:t>결제하기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모서리가 둥근 직사각형 118">
            <a:extLst>
              <a:ext uri="{FF2B5EF4-FFF2-40B4-BE49-F238E27FC236}">
                <a16:creationId xmlns:a16="http://schemas.microsoft.com/office/drawing/2014/main" id="{1D4E54C6-B7DD-4550-AFA3-DF1A0CDE48D5}"/>
              </a:ext>
            </a:extLst>
          </p:cNvPr>
          <p:cNvSpPr/>
          <p:nvPr/>
        </p:nvSpPr>
        <p:spPr>
          <a:xfrm>
            <a:off x="10477585" y="933096"/>
            <a:ext cx="951029" cy="259861"/>
          </a:xfrm>
          <a:prstGeom prst="roundRect">
            <a:avLst>
              <a:gd name="adj" fmla="val 0"/>
            </a:avLst>
          </a:prstGeom>
          <a:solidFill>
            <a:srgbClr val="1F4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 smtClean="0">
                <a:latin typeface="+mn-ea"/>
              </a:rPr>
              <a:t>직광고주</a:t>
            </a:r>
            <a:endParaRPr lang="en-US" altLang="ko-KR" sz="1100" b="1" dirty="0">
              <a:latin typeface="+mn-ea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43030096-741A-41E1-902A-065E460FD9FB}"/>
              </a:ext>
            </a:extLst>
          </p:cNvPr>
          <p:cNvCxnSpPr>
            <a:stCxn id="83" idx="3"/>
            <a:endCxn id="98" idx="1"/>
          </p:cNvCxnSpPr>
          <p:nvPr/>
        </p:nvCxnSpPr>
        <p:spPr>
          <a:xfrm>
            <a:off x="9836644" y="1057676"/>
            <a:ext cx="640941" cy="535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66">
            <a:extLst>
              <a:ext uri="{FF2B5EF4-FFF2-40B4-BE49-F238E27FC236}">
                <a16:creationId xmlns:a16="http://schemas.microsoft.com/office/drawing/2014/main" id="{24460E99-F0CB-4894-82F4-60CF23F3CF87}"/>
              </a:ext>
            </a:extLst>
          </p:cNvPr>
          <p:cNvSpPr/>
          <p:nvPr/>
        </p:nvSpPr>
        <p:spPr>
          <a:xfrm>
            <a:off x="3282133" y="3208014"/>
            <a:ext cx="1276385" cy="24056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시간대별통계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052510" y="3230635"/>
            <a:ext cx="1259598" cy="240562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7049797" y="1861843"/>
            <a:ext cx="1235973" cy="780231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8811682" y="808969"/>
            <a:ext cx="2684820" cy="41171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675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1" y="491066"/>
            <a:ext cx="8524519" cy="565938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40880" y="3474720"/>
            <a:ext cx="482138" cy="53001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728815"/>
              </p:ext>
            </p:extLst>
          </p:nvPr>
        </p:nvGraphicFramePr>
        <p:xfrm>
          <a:off x="8844742" y="475935"/>
          <a:ext cx="3017520" cy="1101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광고목록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광고등록 메뉴 삭제</a:t>
                      </a:r>
                      <a:endParaRPr lang="en-US" altLang="ko-KR" sz="800" b="0" baseline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80137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연결 캠페인수가 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 경우에는 클릭 기능 없애기</a:t>
                      </a:r>
                      <a:endParaRPr lang="en-US" altLang="ko-KR" sz="800" b="0" baseline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800" b="0" baseline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>
                <a:latin typeface="맑은 고딕" panose="020B0503020000020004" pitchFamily="50" charset="-127"/>
              </a:rPr>
              <a:t>홈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광고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소재관리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9011" y="1379912"/>
            <a:ext cx="482138" cy="53001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584574" y="4838007"/>
            <a:ext cx="1546167" cy="1546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확인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47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26" y="490451"/>
            <a:ext cx="8497339" cy="4134973"/>
          </a:xfrm>
          <a:prstGeom prst="rect">
            <a:avLst/>
          </a:prstGeom>
        </p:spPr>
      </p:pic>
      <p:graphicFrame>
        <p:nvGraphicFramePr>
          <p:cNvPr id="4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314847"/>
              </p:ext>
            </p:extLst>
          </p:nvPr>
        </p:nvGraphicFramePr>
        <p:xfrm>
          <a:off x="8844742" y="475935"/>
          <a:ext cx="3017520" cy="993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300*250, 970*90 2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개의 사이즈만 이미지 등록이 가능하도록 제한하기</a:t>
                      </a:r>
                      <a:endParaRPr lang="en-US" altLang="ko-KR" sz="800" b="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소재 등록한 이미지 삭제 버튼 추가</a:t>
                      </a:r>
                      <a:endParaRPr lang="en-US" altLang="ko-KR" sz="800" b="0" baseline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687945" y="2225585"/>
            <a:ext cx="7007168" cy="82518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47669" y="3176008"/>
            <a:ext cx="370840" cy="40677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963" y="3345425"/>
            <a:ext cx="6328037" cy="319902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>
                <a:latin typeface="맑은 고딕" panose="020B0503020000020004" pitchFamily="50" charset="-127"/>
              </a:rPr>
              <a:t>홈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광고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소재관리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소재등록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239243" y="1604857"/>
            <a:ext cx="2228518" cy="1398691"/>
            <a:chOff x="1425428" y="4546825"/>
            <a:chExt cx="3784600" cy="184619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425428" y="4546825"/>
              <a:ext cx="3784600" cy="1846195"/>
            </a:xfrm>
            <a:prstGeom prst="roundRect">
              <a:avLst>
                <a:gd name="adj" fmla="val 1730"/>
              </a:avLst>
            </a:prstGeom>
            <a:solidFill>
              <a:schemeClr val="bg1"/>
            </a:solidFill>
            <a:ln w="9525">
              <a:solidFill>
                <a:srgbClr val="154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0650" y="4648485"/>
              <a:ext cx="3448512" cy="607370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1565333" y="5395239"/>
              <a:ext cx="665567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 b="1" smtClean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schemeClr val="bg2">
                      <a:lumMod val="10000"/>
                    </a:schemeClr>
                  </a:solidFill>
                </a:rPr>
                <a:t>업로드 성공</a:t>
              </a:r>
              <a:endParaRPr lang="en-US" altLang="ko-KR" sz="700" b="1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  <a:p>
              <a:endParaRPr lang="en-US" altLang="ko-KR" sz="700" b="1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  <a:p>
              <a:endParaRPr lang="en-US" altLang="ko-KR" sz="700" b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  <a:p>
              <a:endParaRPr lang="en-US" altLang="ko-KR" sz="700" b="1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  <a:p>
              <a:endParaRPr lang="en-US" altLang="ko-KR" sz="700" b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  <a:p>
              <a:r>
                <a:rPr lang="ko-KR" altLang="en-US" sz="700" b="1" smtClean="0">
                  <a:ln>
                    <a:solidFill>
                      <a:prstClr val="white">
                        <a:alpha val="20000"/>
                      </a:prstClr>
                    </a:solidFill>
                  </a:ln>
                  <a:solidFill>
                    <a:schemeClr val="bg2">
                      <a:lumMod val="10000"/>
                    </a:schemeClr>
                  </a:solidFill>
                </a:rPr>
                <a:t>업로드 실패</a:t>
              </a:r>
              <a:endParaRPr lang="en-US" altLang="ko-KR" sz="700" b="1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74562" y="5368951"/>
              <a:ext cx="1141398" cy="52783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96084" y="5922967"/>
              <a:ext cx="149876" cy="39134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34809" y="6318533"/>
              <a:ext cx="1181151" cy="74487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9892488" y="2527430"/>
            <a:ext cx="695507" cy="120002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961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75" y="493684"/>
            <a:ext cx="8507316" cy="5598630"/>
          </a:xfrm>
          <a:prstGeom prst="rect">
            <a:avLst/>
          </a:prstGeom>
        </p:spPr>
      </p:pic>
      <p:graphicFrame>
        <p:nvGraphicFramePr>
          <p:cNvPr id="4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580508"/>
              </p:ext>
            </p:extLst>
          </p:nvPr>
        </p:nvGraphicFramePr>
        <p:xfrm>
          <a:off x="8844742" y="475935"/>
          <a:ext cx="3017520" cy="1023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mtClean="0"/>
                        <a:t>엑셀 다운시</a:t>
                      </a:r>
                      <a:r>
                        <a:rPr lang="ko-KR" altLang="en-US" sz="1000" baseline="0" smtClean="0"/>
                        <a:t> 미리보기 이미지를 제외한 데이터 볼 수 있도록 수정</a:t>
                      </a:r>
                      <a:endParaRPr lang="ko-KR" altLang="en-US" sz="100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246225" y="2219499"/>
            <a:ext cx="390699" cy="27432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>
                <a:latin typeface="맑은 고딕" panose="020B0503020000020004" pitchFamily="50" charset="-127"/>
              </a:rPr>
              <a:t>홈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광고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소재관리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소재등록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9584574" y="4838007"/>
            <a:ext cx="1546167" cy="1546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확인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76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89" y="499533"/>
            <a:ext cx="8516716" cy="4256118"/>
          </a:xfrm>
          <a:prstGeom prst="rect">
            <a:avLst/>
          </a:prstGeom>
        </p:spPr>
      </p:pic>
      <p:graphicFrame>
        <p:nvGraphicFramePr>
          <p:cNvPr id="4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856648"/>
              </p:ext>
            </p:extLst>
          </p:nvPr>
        </p:nvGraphicFramePr>
        <p:xfrm>
          <a:off x="8844742" y="475935"/>
          <a:ext cx="3017520" cy="901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반려된 소재 이미지 선택할 수 없도록 화면에 노출되지 않기</a:t>
                      </a:r>
                      <a:endParaRPr lang="en-US" altLang="ko-KR" sz="100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569791" y="1309978"/>
            <a:ext cx="1362130" cy="1242029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>
                <a:latin typeface="맑은 고딕" panose="020B0503020000020004" pitchFamily="50" charset="-127"/>
              </a:rPr>
              <a:t>홈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광고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소재관리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소재등록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06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3" y="499534"/>
            <a:ext cx="8525644" cy="4138968"/>
          </a:xfrm>
          <a:prstGeom prst="rect">
            <a:avLst/>
          </a:prstGeom>
        </p:spPr>
      </p:pic>
      <p:graphicFrame>
        <p:nvGraphicFramePr>
          <p:cNvPr id="4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133815"/>
              </p:ext>
            </p:extLst>
          </p:nvPr>
        </p:nvGraphicFramePr>
        <p:xfrm>
          <a:off x="8844742" y="475935"/>
          <a:ext cx="3017520" cy="108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캠페인 등록 후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관리버튼 클릭시 시간대설정이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해제되며 시간대별 예산이 공백으로 되어있음</a:t>
                      </a:r>
                      <a:endParaRPr lang="en-US" altLang="ko-KR" sz="100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331195" y="1776547"/>
            <a:ext cx="4279896" cy="40138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28431" y="3741121"/>
            <a:ext cx="1750056" cy="24898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9584574" y="4838007"/>
            <a:ext cx="1546167" cy="1546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확인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>
                <a:latin typeface="맑은 고딕" panose="020B0503020000020004" pitchFamily="50" charset="-127"/>
              </a:rPr>
              <a:t>홈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광고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캠페인관리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캠페인등록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  <p:sp>
        <p:nvSpPr>
          <p:cNvPr id="9" name="웃는 얼굴 8"/>
          <p:cNvSpPr/>
          <p:nvPr/>
        </p:nvSpPr>
        <p:spPr>
          <a:xfrm>
            <a:off x="9243752" y="2106165"/>
            <a:ext cx="2219499" cy="2186247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15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"/>
          <p:cNvSpPr txBox="1">
            <a:spLocks/>
          </p:cNvSpPr>
          <p:nvPr/>
        </p:nvSpPr>
        <p:spPr>
          <a:xfrm>
            <a:off x="11679113" y="6525344"/>
            <a:ext cx="504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2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741677"/>
              </p:ext>
            </p:extLst>
          </p:nvPr>
        </p:nvGraphicFramePr>
        <p:xfrm>
          <a:off x="1647789" y="2324022"/>
          <a:ext cx="812800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67659">
                  <a:extLst>
                    <a:ext uri="{9D8B030D-6E8A-4147-A177-3AD203B41FA5}">
                      <a16:colId xmlns:a16="http://schemas.microsoft.com/office/drawing/2014/main" val="288703950"/>
                    </a:ext>
                  </a:extLst>
                </a:gridCol>
                <a:gridCol w="6660341">
                  <a:extLst>
                    <a:ext uri="{9D8B030D-6E8A-4147-A177-3AD203B41FA5}">
                      <a16:colId xmlns:a16="http://schemas.microsoft.com/office/drawing/2014/main" val="1519817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게재율</a:t>
                      </a:r>
                      <a:endParaRPr lang="ko-KR" altLang="en-US" sz="18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소수점 셋째자리에서 반올림하여 </a:t>
                      </a: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%</a:t>
                      </a:r>
                      <a:r>
                        <a:rPr kumimoji="0" lang="ko-KR" alt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로 표기</a:t>
                      </a:r>
                      <a:endParaRPr kumimoji="0" lang="en-US" altLang="ko-KR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ex. 4.721% -&gt; 4.72%</a:t>
                      </a:r>
                      <a:endParaRPr lang="en-US" altLang="ko-KR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latin typeface="+mn-ea"/>
                          <a:ea typeface="+mn-ea"/>
                        </a:rPr>
                        <a:t>클릭률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mtClean="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412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+mn-ea"/>
                          <a:ea typeface="+mn-ea"/>
                        </a:rPr>
                        <a:t>cpc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>
                          <a:latin typeface="+mn-ea"/>
                          <a:ea typeface="+mn-ea"/>
                        </a:rPr>
                        <a:t>소수점 둘째자리에서 반올림하여 원으로 표기</a:t>
                      </a:r>
                      <a:endParaRPr lang="en-US" altLang="ko-KR" smtClean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>
                          <a:latin typeface="+mn-ea"/>
                          <a:ea typeface="+mn-ea"/>
                        </a:rPr>
                        <a:t>ex. 23.54</a:t>
                      </a:r>
                      <a:r>
                        <a:rPr lang="ko-KR" altLang="en-US" smtClean="0">
                          <a:latin typeface="+mn-ea"/>
                          <a:ea typeface="+mn-ea"/>
                        </a:rPr>
                        <a:t>원 </a:t>
                      </a:r>
                      <a:r>
                        <a:rPr lang="en-US" altLang="ko-KR" smtClean="0">
                          <a:latin typeface="+mn-ea"/>
                          <a:ea typeface="+mn-ea"/>
                        </a:rPr>
                        <a:t>-&gt; 23.5</a:t>
                      </a:r>
                      <a:r>
                        <a:rPr lang="ko-KR" altLang="en-US" smtClean="0">
                          <a:latin typeface="+mn-ea"/>
                          <a:ea typeface="+mn-ea"/>
                        </a:rPr>
                        <a:t>원</a:t>
                      </a:r>
                      <a:endParaRPr lang="en-US" altLang="ko-KR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14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+mn-ea"/>
                          <a:ea typeface="+mn-ea"/>
                        </a:rPr>
                        <a:t>ecpm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mtClean="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10818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73331" y="357447"/>
            <a:ext cx="9950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/>
              <a:t>모든 페이지에 동일하게 요청드립니다</a:t>
            </a:r>
            <a:r>
              <a:rPr lang="en-US" altLang="ko-KR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mtClean="0"/>
              <a:t>ㄴ 사유</a:t>
            </a:r>
            <a:r>
              <a:rPr lang="en-US" altLang="ko-KR" smtClean="0"/>
              <a:t>: </a:t>
            </a:r>
            <a:r>
              <a:rPr lang="ko-KR" altLang="en-US" smtClean="0"/>
              <a:t>네트워크광고 통계 </a:t>
            </a:r>
            <a:r>
              <a:rPr lang="en-US" altLang="ko-KR" smtClean="0"/>
              <a:t>&gt; </a:t>
            </a:r>
            <a:r>
              <a:rPr lang="ko-KR" altLang="en-US" smtClean="0"/>
              <a:t>지면별 통계 </a:t>
            </a:r>
            <a:r>
              <a:rPr lang="en-US" altLang="ko-KR" smtClean="0"/>
              <a:t>&gt; </a:t>
            </a:r>
            <a:r>
              <a:rPr lang="ko-KR" altLang="en-US" smtClean="0"/>
              <a:t>네이버 </a:t>
            </a:r>
            <a:r>
              <a:rPr lang="en-US" altLang="ko-KR" smtClean="0"/>
              <a:t>(</a:t>
            </a:r>
            <a:r>
              <a:rPr lang="ko-KR" altLang="en-US" smtClean="0"/>
              <a:t>띠배너</a:t>
            </a:r>
            <a:r>
              <a:rPr lang="en-US" altLang="ko-KR" smtClean="0"/>
              <a:t>) </a:t>
            </a:r>
            <a:r>
              <a:rPr lang="ko-KR" altLang="en-US" smtClean="0"/>
              <a:t>에서 클릭률 데이터 확인하기 위함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0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45" y="491067"/>
            <a:ext cx="8493527" cy="256801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>
                <a:latin typeface="맑은 고딕" panose="020B0503020000020004" pitchFamily="50" charset="-127"/>
              </a:rPr>
              <a:t>홈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광고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캠페인관리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캠페인등록 </a:t>
            </a:r>
            <a:r>
              <a:rPr lang="en-US" altLang="ko-KR" sz="788" smtClean="0">
                <a:latin typeface="맑은 고딕" panose="020B0503020000020004" pitchFamily="50" charset="-127"/>
              </a:rPr>
              <a:t>(</a:t>
            </a:r>
            <a:r>
              <a:rPr lang="ko-KR" altLang="en-US" sz="788" smtClean="0">
                <a:latin typeface="맑은 고딕" panose="020B0503020000020004" pitchFamily="50" charset="-127"/>
              </a:rPr>
              <a:t>안랩하우스 계정 </a:t>
            </a:r>
            <a:r>
              <a:rPr lang="en-US" altLang="ko-KR" sz="788" smtClean="0">
                <a:latin typeface="맑은 고딕" panose="020B0503020000020004" pitchFamily="50" charset="-127"/>
              </a:rPr>
              <a:t>: ahnlabhouse)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  <p:graphicFrame>
        <p:nvGraphicFramePr>
          <p:cNvPr id="6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958654"/>
              </p:ext>
            </p:extLst>
          </p:nvPr>
        </p:nvGraphicFramePr>
        <p:xfrm>
          <a:off x="8844742" y="475935"/>
          <a:ext cx="3017520" cy="225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안랩하우스 계정으로 로그인</a:t>
                      </a:r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했을때</a:t>
                      </a:r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r>
                        <a:rPr lang="ko-KR" altLang="en-US" sz="1000" baseline="0" smtClean="0">
                          <a:latin typeface="+mn-ea"/>
                          <a:ea typeface="+mn-ea"/>
                        </a:rPr>
                        <a:t>보안 캠페인인지</a:t>
                      </a:r>
                      <a:r>
                        <a:rPr lang="en-US" altLang="ko-KR" sz="1000" baseline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smtClean="0">
                          <a:latin typeface="+mn-ea"/>
                          <a:ea typeface="+mn-ea"/>
                        </a:rPr>
                        <a:t>행안부 캠페인인지 체크하는 항목 추가</a:t>
                      </a:r>
                      <a:endParaRPr lang="en-US" altLang="ko-KR" sz="1000" baseline="0" smtClean="0">
                        <a:latin typeface="+mn-ea"/>
                        <a:ea typeface="+mn-ea"/>
                      </a:endParaRPr>
                    </a:p>
                    <a:p>
                      <a:endParaRPr lang="en-US" altLang="ko-KR" sz="1000" baseline="0" smtClean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000" baseline="0" smtClean="0">
                          <a:latin typeface="+mn-ea"/>
                          <a:ea typeface="+mn-ea"/>
                        </a:rPr>
                        <a:t>ㄴ 디폴트</a:t>
                      </a:r>
                      <a:r>
                        <a:rPr lang="en-US" altLang="ko-KR" sz="1000" baseline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aseline="0" smtClean="0">
                          <a:latin typeface="+mn-ea"/>
                          <a:ea typeface="+mn-ea"/>
                        </a:rPr>
                        <a:t>보안</a:t>
                      </a:r>
                      <a:endParaRPr lang="en-US" altLang="ko-KR" sz="1000" baseline="0" smtClean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000" baseline="0" smtClean="0">
                          <a:latin typeface="+mn-ea"/>
                          <a:ea typeface="+mn-ea"/>
                        </a:rPr>
                        <a:t>ㄴ 항목</a:t>
                      </a:r>
                      <a:r>
                        <a:rPr lang="en-US" altLang="ko-KR" sz="1000" baseline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aseline="0" smtClean="0">
                          <a:latin typeface="+mn-ea"/>
                          <a:ea typeface="+mn-ea"/>
                        </a:rPr>
                        <a:t>보안</a:t>
                      </a:r>
                      <a:r>
                        <a:rPr lang="en-US" altLang="ko-KR" sz="1000" baseline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smtClean="0">
                          <a:latin typeface="+mn-ea"/>
                          <a:ea typeface="+mn-ea"/>
                        </a:rPr>
                        <a:t>행안부</a:t>
                      </a:r>
                      <a:endParaRPr lang="en-US" altLang="ko-KR" sz="1000" baseline="0" smtClean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smtClean="0">
                          <a:latin typeface="+mn-ea"/>
                          <a:ea typeface="+mn-ea"/>
                        </a:rPr>
                        <a:t>ㄴ 행안부 선택시</a:t>
                      </a:r>
                      <a:r>
                        <a:rPr lang="en-US" altLang="ko-KR" sz="1000" baseline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월 기준으로</a:t>
                      </a:r>
                      <a:r>
                        <a:rPr lang="en-US" altLang="ko-KR" sz="1000" baseline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smtClean="0">
                          <a:latin typeface="+mn-ea"/>
                          <a:ea typeface="+mn-ea"/>
                        </a:rPr>
                        <a:t>최대 노출수</a:t>
                      </a:r>
                      <a:r>
                        <a:rPr lang="en-US" altLang="ko-KR" sz="1000" baseline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smtClean="0">
                          <a:latin typeface="+mn-ea"/>
                          <a:ea typeface="+mn-ea"/>
                        </a:rPr>
                        <a:t>입력</a:t>
                      </a:r>
                      <a:r>
                        <a:rPr lang="en-US" altLang="ko-KR" sz="1000" baseline="0" smtClean="0">
                          <a:latin typeface="+mn-ea"/>
                          <a:ea typeface="+mn-ea"/>
                        </a:rPr>
                        <a:t> ex) </a:t>
                      </a:r>
                      <a:r>
                        <a:rPr lang="ko-KR" altLang="en-US" sz="1000" baseline="0" smtClean="0"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000" baseline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000" baseline="0" smtClean="0">
                          <a:latin typeface="+mn-ea"/>
                          <a:ea typeface="+mn-ea"/>
                        </a:rPr>
                        <a:t>만 노출 제한시</a:t>
                      </a:r>
                      <a:r>
                        <a:rPr lang="en-US" altLang="ko-KR" sz="1000" baseline="0" smtClean="0">
                          <a:latin typeface="+mn-ea"/>
                          <a:ea typeface="+mn-ea"/>
                        </a:rPr>
                        <a:t>”</a:t>
                      </a:r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100,000”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입력</a:t>
                      </a:r>
                      <a:endParaRPr lang="en-US" altLang="ko-KR" sz="1000" smtClean="0"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80137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800" b="0" baseline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709055" y="1193906"/>
            <a:ext cx="4386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보안       </a:t>
            </a:r>
            <a:endParaRPr lang="ko-KR" altLang="en-US" sz="900"/>
          </a:p>
        </p:txBody>
      </p:sp>
      <p:sp>
        <p:nvSpPr>
          <p:cNvPr id="16" name="TextBox 15"/>
          <p:cNvSpPr txBox="1"/>
          <p:nvPr/>
        </p:nvSpPr>
        <p:spPr>
          <a:xfrm>
            <a:off x="7239173" y="1193906"/>
            <a:ext cx="6102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행안부       </a:t>
            </a:r>
            <a:endParaRPr lang="ko-KR" altLang="en-US" sz="90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137" y="1203420"/>
            <a:ext cx="180975" cy="1619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455" y="1223597"/>
            <a:ext cx="180975" cy="1714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140527" y="1189788"/>
            <a:ext cx="4386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형태      </a:t>
            </a:r>
            <a:endParaRPr lang="ko-KR" altLang="en-US" sz="900"/>
          </a:p>
        </p:txBody>
      </p:sp>
      <p:sp>
        <p:nvSpPr>
          <p:cNvPr id="21" name="직사각형 20"/>
          <p:cNvSpPr/>
          <p:nvPr/>
        </p:nvSpPr>
        <p:spPr>
          <a:xfrm>
            <a:off x="6134527" y="1144037"/>
            <a:ext cx="2269640" cy="66306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523" y="1149753"/>
            <a:ext cx="1557800" cy="2857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82523" y="1155466"/>
            <a:ext cx="1587732" cy="25769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88697" y="1182329"/>
            <a:ext cx="4386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형태      </a:t>
            </a:r>
            <a:endParaRPr lang="ko-KR" altLang="en-US" sz="900"/>
          </a:p>
        </p:txBody>
      </p:sp>
      <p:sp>
        <p:nvSpPr>
          <p:cNvPr id="9" name="TextBox 8"/>
          <p:cNvSpPr txBox="1"/>
          <p:nvPr/>
        </p:nvSpPr>
        <p:spPr>
          <a:xfrm>
            <a:off x="2057050" y="1182329"/>
            <a:ext cx="4386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보안       </a:t>
            </a:r>
            <a:endParaRPr lang="ko-KR" altLang="en-US" sz="9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94" y="1211767"/>
            <a:ext cx="180975" cy="171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87168" y="1182329"/>
            <a:ext cx="6102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행안부       </a:t>
            </a:r>
            <a:endParaRPr lang="ko-KR" altLang="en-US" sz="9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450" y="1211767"/>
            <a:ext cx="180975" cy="161925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3070255" y="1229313"/>
            <a:ext cx="29481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6972" y="1537735"/>
            <a:ext cx="822959" cy="20397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6140527" y="1534703"/>
            <a:ext cx="10072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최대 노출수 </a:t>
            </a:r>
            <a:r>
              <a:rPr lang="en-US" altLang="ko-KR" sz="900" smtClean="0"/>
              <a:t>(</a:t>
            </a:r>
            <a:r>
              <a:rPr lang="ko-KR" altLang="en-US" sz="900" smtClean="0"/>
              <a:t>월</a:t>
            </a:r>
            <a:r>
              <a:rPr lang="en-US" altLang="ko-KR" sz="900" smtClean="0"/>
              <a:t>)</a:t>
            </a:r>
            <a:r>
              <a:rPr lang="ko-KR" altLang="en-US" sz="900" smtClean="0"/>
              <a:t>    </a:t>
            </a:r>
            <a:endParaRPr lang="ko-KR" altLang="en-US" sz="900"/>
          </a:p>
        </p:txBody>
      </p:sp>
      <p:sp>
        <p:nvSpPr>
          <p:cNvPr id="27" name="TextBox 26"/>
          <p:cNvSpPr txBox="1"/>
          <p:nvPr/>
        </p:nvSpPr>
        <p:spPr>
          <a:xfrm>
            <a:off x="7100137" y="1553912"/>
            <a:ext cx="10489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입력하세요</a:t>
            </a:r>
            <a:r>
              <a:rPr lang="en-US" altLang="ko-KR" sz="70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7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9584574" y="4838007"/>
            <a:ext cx="1546167" cy="1546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확인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65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491067"/>
            <a:ext cx="8484177" cy="3946129"/>
          </a:xfrm>
          <a:prstGeom prst="rect">
            <a:avLst/>
          </a:prstGeom>
        </p:spPr>
      </p:pic>
      <p:graphicFrame>
        <p:nvGraphicFramePr>
          <p:cNvPr id="4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571352"/>
              </p:ext>
            </p:extLst>
          </p:nvPr>
        </p:nvGraphicFramePr>
        <p:xfrm>
          <a:off x="8844742" y="475935"/>
          <a:ext cx="3017520" cy="1466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그래프 색상 통일 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최고관리자 그래프 색상과 동일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왼쪽 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-&gt;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오른쪽으로 일자 최신순 정렬</a:t>
                      </a:r>
                      <a:endParaRPr lang="en-US" altLang="ko-KR" sz="800" b="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80137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 검색기능 확인 요청</a:t>
                      </a:r>
                      <a:endParaRPr lang="en-US" altLang="ko-KR" sz="800" b="0" baseline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800" b="0" baseline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471087" y="1983622"/>
            <a:ext cx="7074397" cy="109208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352" y="766330"/>
            <a:ext cx="114300" cy="1714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 smtClean="0">
                <a:latin typeface="맑은 고딕" panose="020B0503020000020004" pitchFamily="50" charset="-127"/>
              </a:rPr>
              <a:t>홈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96272" y="1670509"/>
            <a:ext cx="964543" cy="20816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형 설명선 8"/>
          <p:cNvSpPr/>
          <p:nvPr/>
        </p:nvSpPr>
        <p:spPr>
          <a:xfrm>
            <a:off x="2314067" y="1487527"/>
            <a:ext cx="243125" cy="248910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타원형 설명선 9"/>
          <p:cNvSpPr/>
          <p:nvPr/>
        </p:nvSpPr>
        <p:spPr>
          <a:xfrm>
            <a:off x="8414580" y="1806694"/>
            <a:ext cx="243125" cy="248910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869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22</a:t>
            </a:fld>
            <a:endParaRPr lang="ko-KR" altLang="en-US"/>
          </a:p>
        </p:txBody>
      </p:sp>
      <p:graphicFrame>
        <p:nvGraphicFramePr>
          <p:cNvPr id="4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902620"/>
              </p:ext>
            </p:extLst>
          </p:nvPr>
        </p:nvGraphicFramePr>
        <p:xfrm>
          <a:off x="8844742" y="475935"/>
          <a:ext cx="3017520" cy="1466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그래프 색상 통일 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최고관리자 그래프 색상과 동일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왼쪽 </a:t>
                      </a:r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-&gt;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오른쪽으로 일자 최신순 정렬</a:t>
                      </a:r>
                      <a:endParaRPr lang="en-US" altLang="ko-KR" sz="800" b="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80137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800" b="0" baseline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800" b="0" baseline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352" y="766330"/>
            <a:ext cx="114300" cy="1714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 smtClean="0">
                <a:latin typeface="맑은 고딕" panose="020B0503020000020004" pitchFamily="50" charset="-127"/>
              </a:rPr>
              <a:t>통계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일자별통계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82" y="541866"/>
            <a:ext cx="8477310" cy="38971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06811" y="1413165"/>
            <a:ext cx="7348716" cy="117209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9584574" y="4838007"/>
            <a:ext cx="1546167" cy="1546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확인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187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23</a:t>
            </a:fld>
            <a:endParaRPr lang="ko-KR" altLang="en-US"/>
          </a:p>
        </p:txBody>
      </p:sp>
      <p:graphicFrame>
        <p:nvGraphicFramePr>
          <p:cNvPr id="3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194155"/>
              </p:ext>
            </p:extLst>
          </p:nvPr>
        </p:nvGraphicFramePr>
        <p:xfrm>
          <a:off x="8844742" y="475935"/>
          <a:ext cx="3017520" cy="3359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mtClean="0"/>
                        <a:t>안랩관리자 계정에 소재검수 메뉴 추가 요청 </a:t>
                      </a:r>
                      <a:r>
                        <a:rPr lang="en-US" altLang="ko-KR" sz="1000" smtClean="0"/>
                        <a:t>(ahnlabad)</a:t>
                      </a:r>
                      <a:endParaRPr lang="ko-KR" altLang="en-US" sz="100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검색범위 항목 삭제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ㄴ 입력란에 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“ID/</a:t>
                      </a: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광고주명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소재번호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소재명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랜딩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url” </a:t>
                      </a: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텍스트 추가</a:t>
                      </a: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항목 형태 변경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ㄴ광고주명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(ID) -&gt;  ID, </a:t>
                      </a: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광고주명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 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신규 항목 추가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ㄴ 소재번호 </a:t>
                      </a: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00969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mtClean="0"/>
                        <a:t>대기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승인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반려 버튼 추가</a:t>
                      </a:r>
                      <a:endParaRPr lang="en-US" altLang="ko-KR" sz="1000" smtClean="0"/>
                    </a:p>
                    <a:p>
                      <a:r>
                        <a:rPr lang="ko-KR" altLang="en-US" sz="1000" smtClean="0"/>
                        <a:t>ㄴ 대기 </a:t>
                      </a:r>
                      <a:endParaRPr lang="en-US" altLang="ko-KR" sz="1000" smtClean="0"/>
                    </a:p>
                    <a:p>
                      <a:r>
                        <a:rPr lang="ko-KR" altLang="en-US" sz="1000" smtClean="0"/>
                        <a:t>ㄴ 체크한</a:t>
                      </a:r>
                      <a:r>
                        <a:rPr lang="ko-KR" altLang="en-US" sz="1000" baseline="0" smtClean="0"/>
                        <a:t> 소재 승인</a:t>
                      </a:r>
                      <a:r>
                        <a:rPr lang="en-US" altLang="ko-KR" sz="1000" baseline="0" smtClean="0"/>
                        <a:t>, </a:t>
                      </a:r>
                      <a:r>
                        <a:rPr lang="ko-KR" altLang="en-US" sz="1000" baseline="0" smtClean="0"/>
                        <a:t>반려 일괄처리 가능한 버튼</a:t>
                      </a:r>
                      <a:endParaRPr lang="ko-KR" altLang="en-US" sz="100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39155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mtClean="0"/>
                        <a:t>메모 입력 후</a:t>
                      </a:r>
                      <a:r>
                        <a:rPr lang="en-US" altLang="ko-KR" sz="1000" smtClean="0"/>
                        <a:t>,</a:t>
                      </a:r>
                      <a:r>
                        <a:rPr lang="en-US" altLang="ko-KR" sz="1000" baseline="0" smtClean="0"/>
                        <a:t> </a:t>
                      </a:r>
                      <a:r>
                        <a:rPr lang="ko-KR" altLang="en-US" sz="1000" baseline="0" smtClean="0"/>
                        <a:t>저장되지 않음</a:t>
                      </a:r>
                      <a:endParaRPr lang="en-US" altLang="ko-KR" sz="1000" baseline="0" smtClean="0"/>
                    </a:p>
                    <a:p>
                      <a:r>
                        <a:rPr lang="ko-KR" altLang="en-US" sz="1000" baseline="0" smtClean="0"/>
                        <a:t>ㄴ 입력 후</a:t>
                      </a:r>
                      <a:r>
                        <a:rPr lang="en-US" altLang="ko-KR" sz="1000" baseline="0" smtClean="0"/>
                        <a:t>, </a:t>
                      </a:r>
                      <a:r>
                        <a:rPr lang="ko-KR" altLang="en-US" sz="1000" baseline="0" smtClean="0"/>
                        <a:t>저장버튼 클릭시 저장되며</a:t>
                      </a:r>
                      <a:endParaRPr lang="en-US" altLang="ko-KR" sz="1000" baseline="0" smtClean="0"/>
                    </a:p>
                    <a:p>
                      <a:r>
                        <a:rPr lang="ko-KR" altLang="en-US" sz="1000" smtClean="0"/>
                        <a:t>저장 후에 입력란 클릭시 기존 텍스트 수정가능함</a:t>
                      </a: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5090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30" y="492561"/>
            <a:ext cx="8536012" cy="41884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5091" y="492561"/>
            <a:ext cx="205048" cy="28052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8729" y="1492859"/>
            <a:ext cx="1869205" cy="20293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03687" y="2077521"/>
            <a:ext cx="3203789" cy="215365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069872" y="2076858"/>
            <a:ext cx="173181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소재번호</a:t>
            </a:r>
            <a:endParaRPr lang="en-US" altLang="ko-KR" sz="900" smtClean="0"/>
          </a:p>
          <a:p>
            <a:endParaRPr lang="en-US" altLang="ko-KR" sz="900"/>
          </a:p>
          <a:p>
            <a:r>
              <a:rPr lang="en-US" altLang="ko-KR" sz="900"/>
              <a:t> </a:t>
            </a:r>
            <a:r>
              <a:rPr lang="en-US" altLang="ko-KR" sz="900" smtClean="0"/>
              <a:t>     41</a:t>
            </a:r>
          </a:p>
          <a:p>
            <a:endParaRPr lang="en-US" altLang="ko-KR" sz="900"/>
          </a:p>
          <a:p>
            <a:endParaRPr lang="en-US" altLang="ko-KR" sz="900" smtClean="0"/>
          </a:p>
          <a:p>
            <a:r>
              <a:rPr lang="en-US" altLang="ko-KR" sz="900" smtClean="0"/>
              <a:t>      40</a:t>
            </a:r>
          </a:p>
          <a:p>
            <a:endParaRPr lang="en-US" altLang="ko-KR" sz="900"/>
          </a:p>
          <a:p>
            <a:endParaRPr lang="en-US" altLang="ko-KR" sz="900" smtClean="0"/>
          </a:p>
          <a:p>
            <a:r>
              <a:rPr lang="en-US" altLang="ko-KR" sz="900" smtClean="0"/>
              <a:t>      39</a:t>
            </a:r>
          </a:p>
          <a:p>
            <a:endParaRPr lang="en-US" altLang="ko-KR" sz="900"/>
          </a:p>
          <a:p>
            <a:endParaRPr lang="en-US" altLang="ko-KR" sz="900" smtClean="0"/>
          </a:p>
          <a:p>
            <a:r>
              <a:rPr lang="en-US" altLang="ko-KR" sz="900"/>
              <a:t> </a:t>
            </a:r>
            <a:r>
              <a:rPr lang="en-US" altLang="ko-KR" sz="900" smtClean="0"/>
              <a:t>     38</a:t>
            </a:r>
          </a:p>
          <a:p>
            <a:endParaRPr lang="en-US" altLang="ko-KR" sz="900"/>
          </a:p>
          <a:p>
            <a:endParaRPr lang="en-US" altLang="ko-KR" sz="900" smtClean="0"/>
          </a:p>
          <a:p>
            <a:r>
              <a:rPr lang="en-US" altLang="ko-KR" sz="900" smtClean="0"/>
              <a:t>      37</a:t>
            </a:r>
          </a:p>
          <a:p>
            <a:endParaRPr lang="en-US" altLang="ko-KR" sz="900"/>
          </a:p>
          <a:p>
            <a:endParaRPr lang="ko-KR" altLang="en-US" sz="900"/>
          </a:p>
        </p:txBody>
      </p:sp>
      <p:cxnSp>
        <p:nvCxnSpPr>
          <p:cNvPr id="10" name="직선 연결선 9"/>
          <p:cNvCxnSpPr/>
          <p:nvPr/>
        </p:nvCxnSpPr>
        <p:spPr>
          <a:xfrm>
            <a:off x="2635139" y="2077520"/>
            <a:ext cx="0" cy="215365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117" y="2184157"/>
            <a:ext cx="173181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mtClean="0"/>
              <a:t>ID</a:t>
            </a:r>
          </a:p>
          <a:p>
            <a:endParaRPr lang="en-US" altLang="ko-KR" sz="800"/>
          </a:p>
          <a:p>
            <a:r>
              <a:rPr lang="en-US" altLang="ko-KR" sz="800" smtClean="0"/>
              <a:t>testt</a:t>
            </a:r>
          </a:p>
          <a:p>
            <a:endParaRPr lang="en-US" altLang="ko-KR" sz="800"/>
          </a:p>
          <a:p>
            <a:endParaRPr lang="en-US" altLang="ko-KR" sz="800" smtClean="0"/>
          </a:p>
          <a:p>
            <a:r>
              <a:rPr lang="en-US" altLang="ko-KR" sz="800" smtClean="0"/>
              <a:t>testt</a:t>
            </a:r>
          </a:p>
          <a:p>
            <a:endParaRPr lang="en-US" altLang="ko-KR" sz="800"/>
          </a:p>
          <a:p>
            <a:endParaRPr lang="en-US" altLang="ko-KR" sz="800" smtClean="0"/>
          </a:p>
          <a:p>
            <a:r>
              <a:rPr lang="en-US" altLang="ko-KR" sz="800" smtClean="0"/>
              <a:t>testt</a:t>
            </a:r>
          </a:p>
          <a:p>
            <a:endParaRPr lang="en-US" altLang="ko-KR" sz="800"/>
          </a:p>
          <a:p>
            <a:endParaRPr lang="en-US" altLang="ko-KR" sz="800" smtClean="0"/>
          </a:p>
          <a:p>
            <a:r>
              <a:rPr lang="en-US" altLang="ko-KR" sz="800" smtClean="0"/>
              <a:t>testsv</a:t>
            </a:r>
          </a:p>
          <a:p>
            <a:endParaRPr lang="en-US" altLang="ko-KR" sz="800"/>
          </a:p>
          <a:p>
            <a:endParaRPr lang="en-US" altLang="ko-KR" sz="800"/>
          </a:p>
          <a:p>
            <a:r>
              <a:rPr lang="en-US" altLang="ko-KR" sz="800" smtClean="0"/>
              <a:t>testsv</a:t>
            </a:r>
          </a:p>
          <a:p>
            <a:endParaRPr lang="en-US" altLang="ko-KR" sz="800"/>
          </a:p>
          <a:p>
            <a:endParaRPr lang="ko-KR" altLang="en-US" sz="800"/>
          </a:p>
        </p:txBody>
      </p:sp>
      <p:cxnSp>
        <p:nvCxnSpPr>
          <p:cNvPr id="12" name="직선 연결선 11"/>
          <p:cNvCxnSpPr/>
          <p:nvPr/>
        </p:nvCxnSpPr>
        <p:spPr>
          <a:xfrm>
            <a:off x="792485" y="2069462"/>
            <a:ext cx="0" cy="215365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형 설명선 12"/>
          <p:cNvSpPr/>
          <p:nvPr/>
        </p:nvSpPr>
        <p:spPr>
          <a:xfrm>
            <a:off x="7241436" y="265757"/>
            <a:ext cx="197405" cy="226804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타원형 설명선 13"/>
          <p:cNvSpPr/>
          <p:nvPr/>
        </p:nvSpPr>
        <p:spPr>
          <a:xfrm>
            <a:off x="2118025" y="1335559"/>
            <a:ext cx="197405" cy="226804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타원형 설명선 14"/>
          <p:cNvSpPr/>
          <p:nvPr/>
        </p:nvSpPr>
        <p:spPr>
          <a:xfrm>
            <a:off x="3613842" y="1919558"/>
            <a:ext cx="197405" cy="226804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 smtClean="0">
                <a:latin typeface="맑은 고딕" panose="020B0503020000020004" pitchFamily="50" charset="-127"/>
              </a:rPr>
              <a:t>홈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소재검수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841" y="1471748"/>
            <a:ext cx="431684" cy="24399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525" y="1485567"/>
            <a:ext cx="452464" cy="24679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157" y="1463432"/>
            <a:ext cx="431684" cy="24399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7399774" y="1496182"/>
            <a:ext cx="461068" cy="211248"/>
          </a:xfrm>
          <a:prstGeom prst="rect">
            <a:avLst/>
          </a:prstGeom>
          <a:solidFill>
            <a:srgbClr val="1F4787"/>
          </a:solidFill>
          <a:ln>
            <a:solidFill>
              <a:srgbClr val="1F4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/>
              <a:t>대기</a:t>
            </a:r>
            <a:endParaRPr lang="ko-KR" altLang="en-US" sz="1050" b="1"/>
          </a:p>
        </p:txBody>
      </p:sp>
      <p:sp>
        <p:nvSpPr>
          <p:cNvPr id="21" name="직사각형 20"/>
          <p:cNvSpPr/>
          <p:nvPr/>
        </p:nvSpPr>
        <p:spPr>
          <a:xfrm>
            <a:off x="7399774" y="1496182"/>
            <a:ext cx="1345215" cy="20293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87684" y="2069462"/>
            <a:ext cx="0" cy="215365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38" y="2319792"/>
            <a:ext cx="205983" cy="187907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95" y="2381294"/>
            <a:ext cx="219075" cy="2286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95" y="2760877"/>
            <a:ext cx="219075" cy="228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94" y="3213275"/>
            <a:ext cx="219075" cy="228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94" y="3611175"/>
            <a:ext cx="219075" cy="2286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93" y="3970268"/>
            <a:ext cx="219075" cy="2286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355" y="2102708"/>
            <a:ext cx="209550" cy="219075"/>
          </a:xfrm>
          <a:prstGeom prst="rect">
            <a:avLst/>
          </a:prstGeom>
        </p:spPr>
      </p:pic>
      <p:sp>
        <p:nvSpPr>
          <p:cNvPr id="30" name="타원형 설명선 29"/>
          <p:cNvSpPr/>
          <p:nvPr/>
        </p:nvSpPr>
        <p:spPr>
          <a:xfrm>
            <a:off x="8647337" y="1323680"/>
            <a:ext cx="197405" cy="226804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40034" y="2076858"/>
            <a:ext cx="242909" cy="2154319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형 설명선 31"/>
          <p:cNvSpPr/>
          <p:nvPr/>
        </p:nvSpPr>
        <p:spPr>
          <a:xfrm>
            <a:off x="7837656" y="2146362"/>
            <a:ext cx="197405" cy="226804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722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83" y="491065"/>
            <a:ext cx="8533667" cy="411629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24</a:t>
            </a:fld>
            <a:endParaRPr lang="ko-KR" altLang="en-US"/>
          </a:p>
        </p:txBody>
      </p:sp>
      <p:graphicFrame>
        <p:nvGraphicFramePr>
          <p:cNvPr id="4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139627"/>
              </p:ext>
            </p:extLst>
          </p:nvPr>
        </p:nvGraphicFramePr>
        <p:xfrm>
          <a:off x="8844742" y="475935"/>
          <a:ext cx="3017520" cy="2601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그래프</a:t>
                      </a:r>
                      <a:endParaRPr kumimoji="0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ㄴ 디폴트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소진금액</a:t>
                      </a:r>
                      <a:endParaRPr kumimoji="0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ㄴ 항목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노출수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클릭률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소진금액</a:t>
                      </a:r>
                      <a:endParaRPr kumimoji="0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ㄴ 그래프에 마우스 오버시 해당 그래프의 데이터 노출</a:t>
                      </a:r>
                      <a:endParaRPr kumimoji="0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80137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캠페인명 </a:t>
                      </a:r>
                      <a:r>
                        <a:rPr lang="ko-KR" altLang="en-US" sz="800" b="0" baseline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클릭시 캠페인등록 화면으로 넘어가지 않도록 수정 </a:t>
                      </a:r>
                      <a:r>
                        <a:rPr lang="ko-KR" altLang="en-US" sz="800" b="0" baseline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요청 </a:t>
                      </a:r>
                      <a:endParaRPr lang="en-US" altLang="ko-KR" sz="800" b="0" baseline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ㄴ 관리버튼 눌렀을 경우에만 캠페인 등록 및 수정 페이지로 이동</a:t>
                      </a:r>
                      <a:endParaRPr lang="en-US" altLang="ko-KR" sz="800" b="0" baseline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이달 결제 금액 데이터 확인 요청</a:t>
                      </a:r>
                      <a:endParaRPr lang="en-US" altLang="ko-KR" sz="800" b="0" baseline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ㄴ 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ex) testsv (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직광고주 계정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의 </a:t>
                      </a:r>
                      <a:endParaRPr lang="en-US" altLang="ko-KR" sz="800" b="0" baseline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결제 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결제 목록 화면에 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만원 결제한 이력이 있음에도 개요에서 이달 결제 금액이 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원으로 노출됨</a:t>
                      </a:r>
                      <a:endParaRPr lang="en-US" altLang="ko-KR" sz="800" b="0" baseline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471087" y="1983622"/>
            <a:ext cx="7074397" cy="109208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 smtClean="0">
                <a:latin typeface="맑은 고딕" panose="020B0503020000020004" pitchFamily="50" charset="-127"/>
              </a:rPr>
              <a:t>개요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 rot="1978168">
            <a:off x="4740462" y="3073513"/>
            <a:ext cx="831460" cy="190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563296" y="3162590"/>
            <a:ext cx="5672390" cy="1389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384" y="3815547"/>
            <a:ext cx="2799937" cy="48050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505" y="4354873"/>
            <a:ext cx="5211062" cy="815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46" y="3602309"/>
            <a:ext cx="608045" cy="36765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505" y="3333748"/>
            <a:ext cx="1056486" cy="20374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3688" y="3357982"/>
            <a:ext cx="298119" cy="1795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618994" y="3954699"/>
            <a:ext cx="1041080" cy="17215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형 설명선 18"/>
          <p:cNvSpPr/>
          <p:nvPr/>
        </p:nvSpPr>
        <p:spPr>
          <a:xfrm>
            <a:off x="8361598" y="1828840"/>
            <a:ext cx="197405" cy="226804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타원형 설명선 19"/>
          <p:cNvSpPr/>
          <p:nvPr/>
        </p:nvSpPr>
        <p:spPr>
          <a:xfrm>
            <a:off x="2637241" y="3770160"/>
            <a:ext cx="197405" cy="226804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71087" y="848509"/>
            <a:ext cx="2081220" cy="17395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형 설명선 22"/>
          <p:cNvSpPr/>
          <p:nvPr/>
        </p:nvSpPr>
        <p:spPr>
          <a:xfrm>
            <a:off x="3477396" y="676286"/>
            <a:ext cx="197405" cy="226804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283" y="4798868"/>
            <a:ext cx="8682049" cy="30693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오른쪽으로 구부러진 화살표 24"/>
          <p:cNvSpPr/>
          <p:nvPr/>
        </p:nvSpPr>
        <p:spPr>
          <a:xfrm>
            <a:off x="0" y="935486"/>
            <a:ext cx="1471087" cy="5781198"/>
          </a:xfrm>
          <a:prstGeom prst="curved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71087" y="6182008"/>
            <a:ext cx="1064295" cy="38339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843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25</a:t>
            </a:fld>
            <a:endParaRPr lang="ko-KR" altLang="en-US"/>
          </a:p>
        </p:txBody>
      </p:sp>
      <p:graphicFrame>
        <p:nvGraphicFramePr>
          <p:cNvPr id="4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733345"/>
              </p:ext>
            </p:extLst>
          </p:nvPr>
        </p:nvGraphicFramePr>
        <p:xfrm>
          <a:off x="8844742" y="475935"/>
          <a:ext cx="3017520" cy="1504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그래프</a:t>
                      </a:r>
                      <a:endParaRPr kumimoji="0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ㄴ 디폴트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노출수</a:t>
                      </a:r>
                      <a:endParaRPr kumimoji="0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ㄴ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항목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노출수</a:t>
                      </a:r>
                      <a:r>
                        <a:rPr kumimoji="0" lang="en-US" altLang="ko-KR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클릭률</a:t>
                      </a:r>
                      <a:endParaRPr kumimoji="0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ㄴ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그래프에 마우스 오버시 해당 그래프의 데이터 노출</a:t>
                      </a:r>
                      <a:endParaRPr kumimoji="0" lang="en-US" altLang="ko-KR" sz="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480137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800" b="0" baseline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800" b="0" baseline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 smtClean="0">
                <a:latin typeface="맑은 고딕" panose="020B0503020000020004" pitchFamily="50" charset="-127"/>
              </a:rPr>
              <a:t>개요 </a:t>
            </a:r>
            <a:r>
              <a:rPr lang="en-US" altLang="ko-KR" sz="788">
                <a:solidFill>
                  <a:srgbClr val="FF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788">
                <a:solidFill>
                  <a:srgbClr val="FF0000"/>
                </a:solidFill>
                <a:latin typeface="맑은 고딕" panose="020B0503020000020004" pitchFamily="50" charset="-127"/>
              </a:rPr>
              <a:t>안랩 하우스관리자 </a:t>
            </a:r>
            <a:r>
              <a:rPr lang="en-US" altLang="ko-KR" sz="788">
                <a:solidFill>
                  <a:srgbClr val="FF0000"/>
                </a:solidFill>
                <a:latin typeface="맑은 고딕" panose="020B0503020000020004" pitchFamily="50" charset="-127"/>
              </a:rPr>
              <a:t>ahnlabhouse </a:t>
            </a:r>
            <a:r>
              <a:rPr lang="ko-KR" altLang="en-US" sz="788">
                <a:solidFill>
                  <a:srgbClr val="FF0000"/>
                </a:solidFill>
                <a:latin typeface="맑은 고딕" panose="020B0503020000020004" pitchFamily="50" charset="-127"/>
              </a:rPr>
              <a:t>계정 접속시 화면</a:t>
            </a:r>
            <a:r>
              <a:rPr lang="en-US" altLang="ko-KR" sz="788" smtClean="0">
                <a:solidFill>
                  <a:srgbClr val="FF0000"/>
                </a:solidFill>
                <a:latin typeface="맑은 고딕" panose="020B0503020000020004" pitchFamily="50" charset="-127"/>
              </a:rPr>
              <a:t>)</a:t>
            </a:r>
            <a:endParaRPr lang="ko-KR" altLang="en-US" sz="788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75" y="492561"/>
            <a:ext cx="8543136" cy="335623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05286" y="1060514"/>
            <a:ext cx="7074397" cy="109208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1978168">
            <a:off x="4962418" y="2074492"/>
            <a:ext cx="831460" cy="190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653108" y="2475853"/>
            <a:ext cx="5672390" cy="1389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260" y="3112700"/>
            <a:ext cx="2799937" cy="4805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381" y="3652026"/>
            <a:ext cx="5211062" cy="815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322" y="2899462"/>
            <a:ext cx="608045" cy="3676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6381" y="2630901"/>
            <a:ext cx="1056486" cy="21938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564" y="2655135"/>
            <a:ext cx="297653" cy="19484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068" y="2630901"/>
            <a:ext cx="581025" cy="2190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8753" y="2621914"/>
            <a:ext cx="479140" cy="2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53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 smtClean="0">
                <a:latin typeface="맑은 고딕" panose="020B0503020000020004" pitchFamily="50" charset="-127"/>
              </a:rPr>
              <a:t>통계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일자별통계</a:t>
            </a:r>
            <a:endParaRPr lang="ko-KR" altLang="en-US" sz="788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6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133798"/>
              </p:ext>
            </p:extLst>
          </p:nvPr>
        </p:nvGraphicFramePr>
        <p:xfrm>
          <a:off x="8844742" y="475935"/>
          <a:ext cx="3017520" cy="214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그래프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ㄴ 디폴트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소진금액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ㄴ 항목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노출수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클릭률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소진금액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ㄴ 그래프에 마우스 오버시 해당 그래프의 데이터 노출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00969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39155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509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4" y="487392"/>
            <a:ext cx="8535514" cy="429242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472511" y="1331396"/>
            <a:ext cx="7172725" cy="113748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978168">
            <a:off x="4386010" y="2789766"/>
            <a:ext cx="2011680" cy="166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91850" y="3490005"/>
            <a:ext cx="5672390" cy="1389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002" y="4126852"/>
            <a:ext cx="2799937" cy="4805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123" y="4666178"/>
            <a:ext cx="5211062" cy="8158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64" y="3913614"/>
            <a:ext cx="608045" cy="3676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123" y="3645053"/>
            <a:ext cx="1056486" cy="2037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4306" y="3669287"/>
            <a:ext cx="298119" cy="17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53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12" y="500874"/>
            <a:ext cx="8479242" cy="323231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 smtClean="0">
                <a:latin typeface="맑은 고딕" panose="020B0503020000020004" pitchFamily="50" charset="-127"/>
              </a:rPr>
              <a:t>통계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일자별통계 </a:t>
            </a:r>
            <a:r>
              <a:rPr lang="en-US" altLang="ko-KR" sz="788" smtClean="0">
                <a:solidFill>
                  <a:srgbClr val="FF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788" smtClean="0">
                <a:solidFill>
                  <a:srgbClr val="FF0000"/>
                </a:solidFill>
                <a:latin typeface="맑은 고딕" panose="020B0503020000020004" pitchFamily="50" charset="-127"/>
              </a:rPr>
              <a:t>안랩 하우스관리자 </a:t>
            </a:r>
            <a:r>
              <a:rPr lang="en-US" altLang="ko-KR" sz="788" smtClean="0">
                <a:solidFill>
                  <a:srgbClr val="FF0000"/>
                </a:solidFill>
                <a:latin typeface="맑은 고딕" panose="020B0503020000020004" pitchFamily="50" charset="-127"/>
              </a:rPr>
              <a:t>ahnlabhouse </a:t>
            </a:r>
            <a:r>
              <a:rPr lang="ko-KR" altLang="en-US" sz="788" smtClean="0">
                <a:solidFill>
                  <a:srgbClr val="FF0000"/>
                </a:solidFill>
                <a:latin typeface="맑은 고딕" panose="020B0503020000020004" pitchFamily="50" charset="-127"/>
              </a:rPr>
              <a:t>계정 접속시 화면</a:t>
            </a:r>
            <a:r>
              <a:rPr lang="en-US" altLang="ko-KR" sz="788" smtClean="0">
                <a:solidFill>
                  <a:srgbClr val="FF0000"/>
                </a:solidFill>
                <a:latin typeface="맑은 고딕" panose="020B0503020000020004" pitchFamily="50" charset="-127"/>
              </a:rPr>
              <a:t>)</a:t>
            </a:r>
            <a:endParaRPr lang="ko-KR" altLang="en-US" sz="788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6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354777"/>
              </p:ext>
            </p:extLst>
          </p:nvPr>
        </p:nvGraphicFramePr>
        <p:xfrm>
          <a:off x="8844742" y="475935"/>
          <a:ext cx="3017520" cy="214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그래프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ㄴ 디폴트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노출수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ㄴ 항목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노출수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클릭률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ㄴ 그래프에 마우스 오버시 해당 그래프의 데이터 노출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00969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39155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50901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472511" y="1331396"/>
            <a:ext cx="7172725" cy="113748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978168">
            <a:off x="4386010" y="2789766"/>
            <a:ext cx="2011680" cy="166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91850" y="3490005"/>
            <a:ext cx="5672390" cy="1389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002" y="4126852"/>
            <a:ext cx="2799937" cy="4805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123" y="4666178"/>
            <a:ext cx="5211062" cy="8158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64" y="3913614"/>
            <a:ext cx="608045" cy="3676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123" y="3645053"/>
            <a:ext cx="1056486" cy="2193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4306" y="3669287"/>
            <a:ext cx="297653" cy="1948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4810" y="3645053"/>
            <a:ext cx="581025" cy="2190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7495" y="3636066"/>
            <a:ext cx="479140" cy="2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20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 smtClean="0">
                <a:latin typeface="맑은 고딕" panose="020B0503020000020004" pitchFamily="50" charset="-127"/>
              </a:rPr>
              <a:t>통계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시간대별통계</a:t>
            </a:r>
            <a:endParaRPr lang="ko-KR" altLang="en-US" sz="788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6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776296"/>
              </p:ext>
            </p:extLst>
          </p:nvPr>
        </p:nvGraphicFramePr>
        <p:xfrm>
          <a:off x="8844742" y="475935"/>
          <a:ext cx="3017520" cy="2414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그래프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ㄴ 디폴트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소진금액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ㄴ 항목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노출수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클릭률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소진금액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ㄴ 그래프에 마우스 오버시 해당 그래프의 데이터 노출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mtClean="0"/>
                        <a:t>시간 형식 변경</a:t>
                      </a:r>
                      <a:endParaRPr lang="en-US" altLang="ko-KR" sz="1000" smtClean="0"/>
                    </a:p>
                    <a:p>
                      <a:r>
                        <a:rPr lang="ko-KR" altLang="en-US" sz="1000" smtClean="0"/>
                        <a:t>ㄴ </a:t>
                      </a:r>
                      <a:r>
                        <a:rPr lang="en-US" altLang="ko-KR" sz="1000" smtClean="0"/>
                        <a:t>00:00 -&gt; 00</a:t>
                      </a:r>
                      <a:endParaRPr lang="ko-KR" altLang="en-US" sz="10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00969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39155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50901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09" y="484248"/>
            <a:ext cx="8554775" cy="42955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877640" y="3423554"/>
            <a:ext cx="242909" cy="129807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01198" y="1530394"/>
            <a:ext cx="3478126" cy="96342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형 설명선 12"/>
          <p:cNvSpPr/>
          <p:nvPr/>
        </p:nvSpPr>
        <p:spPr>
          <a:xfrm>
            <a:off x="4896479" y="1392131"/>
            <a:ext cx="197405" cy="226804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타원형 설명선 13"/>
          <p:cNvSpPr/>
          <p:nvPr/>
        </p:nvSpPr>
        <p:spPr>
          <a:xfrm>
            <a:off x="2088877" y="3251966"/>
            <a:ext cx="197405" cy="226804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 rot="1978168">
            <a:off x="4386010" y="2789766"/>
            <a:ext cx="2011680" cy="166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391850" y="3490005"/>
            <a:ext cx="5672390" cy="1389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125" y="4552298"/>
            <a:ext cx="5083839" cy="3048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002" y="4126852"/>
            <a:ext cx="2799937" cy="480505"/>
          </a:xfrm>
          <a:prstGeom prst="rect">
            <a:avLst/>
          </a:prstGeom>
        </p:spPr>
      </p:pic>
      <p:sp>
        <p:nvSpPr>
          <p:cNvPr id="28" name="사각형 설명선 27"/>
          <p:cNvSpPr/>
          <p:nvPr/>
        </p:nvSpPr>
        <p:spPr>
          <a:xfrm>
            <a:off x="7622772" y="3954391"/>
            <a:ext cx="789708" cy="288196"/>
          </a:xfrm>
          <a:prstGeom prst="wedgeRectCallout">
            <a:avLst>
              <a:gd name="adj1" fmla="val 1667"/>
              <a:gd name="adj2" fmla="val 7363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743" y="3572949"/>
            <a:ext cx="1115205" cy="22180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656023" y="3934810"/>
            <a:ext cx="756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/>
              <a:t>10</a:t>
            </a:r>
          </a:p>
          <a:p>
            <a:r>
              <a:rPr lang="ko-KR" altLang="en-US" sz="700" smtClean="0"/>
              <a:t>소진</a:t>
            </a:r>
            <a:r>
              <a:rPr lang="en-US" altLang="ko-KR" sz="700" smtClean="0"/>
              <a:t>: 1,234</a:t>
            </a:r>
            <a:r>
              <a:rPr lang="ko-KR" altLang="en-US" sz="700" smtClean="0"/>
              <a:t>원</a:t>
            </a:r>
            <a:endParaRPr lang="ko-KR" altLang="en-US" sz="700"/>
          </a:p>
        </p:txBody>
      </p:sp>
    </p:spTree>
    <p:extLst>
      <p:ext uri="{BB962C8B-B14F-4D97-AF65-F5344CB8AC3E}">
        <p14:creationId xmlns:p14="http://schemas.microsoft.com/office/powerpoint/2010/main" val="2204588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 smtClean="0">
                <a:latin typeface="맑은 고딕" panose="020B0503020000020004" pitchFamily="50" charset="-127"/>
              </a:rPr>
              <a:t>통계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>
                <a:latin typeface="맑은 고딕" panose="020B0503020000020004" pitchFamily="50" charset="-127"/>
              </a:rPr>
              <a:t>시간대별통계 </a:t>
            </a:r>
            <a:r>
              <a:rPr lang="en-US" altLang="ko-KR" sz="788" smtClean="0">
                <a:solidFill>
                  <a:srgbClr val="FF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788">
                <a:solidFill>
                  <a:srgbClr val="FF0000"/>
                </a:solidFill>
                <a:latin typeface="맑은 고딕" panose="020B0503020000020004" pitchFamily="50" charset="-127"/>
              </a:rPr>
              <a:t>안랩 하우스관리자 </a:t>
            </a:r>
            <a:r>
              <a:rPr lang="en-US" altLang="ko-KR" sz="788">
                <a:solidFill>
                  <a:srgbClr val="FF0000"/>
                </a:solidFill>
                <a:latin typeface="맑은 고딕" panose="020B0503020000020004" pitchFamily="50" charset="-127"/>
              </a:rPr>
              <a:t>ahnlabhouse </a:t>
            </a:r>
            <a:r>
              <a:rPr lang="ko-KR" altLang="en-US" sz="788">
                <a:solidFill>
                  <a:srgbClr val="FF0000"/>
                </a:solidFill>
                <a:latin typeface="맑은 고딕" panose="020B0503020000020004" pitchFamily="50" charset="-127"/>
              </a:rPr>
              <a:t>계정 접속시 </a:t>
            </a:r>
            <a:r>
              <a:rPr lang="ko-KR" altLang="en-US" sz="788">
                <a:solidFill>
                  <a:srgbClr val="FF0000"/>
                </a:solidFill>
                <a:latin typeface="맑은 고딕" panose="020B0503020000020004" pitchFamily="50" charset="-127"/>
              </a:rPr>
              <a:t>화면</a:t>
            </a:r>
            <a:r>
              <a:rPr lang="en-US" altLang="ko-KR" sz="788" smtClean="0">
                <a:solidFill>
                  <a:srgbClr val="FF0000"/>
                </a:solidFill>
                <a:latin typeface="맑은 고딕" panose="020B0503020000020004" pitchFamily="50" charset="-127"/>
              </a:rPr>
              <a:t>)</a:t>
            </a:r>
            <a:endParaRPr lang="ko-KR" altLang="en-US" sz="788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6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22207"/>
              </p:ext>
            </p:extLst>
          </p:nvPr>
        </p:nvGraphicFramePr>
        <p:xfrm>
          <a:off x="8844742" y="475935"/>
          <a:ext cx="3017520" cy="2292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그래프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ㄴ 디폴트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노출수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ㄴ 항목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노출수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클릭률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ㄴ 그래프에 마우스 오버시 해당 그래프의 데이터 노출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mtClean="0"/>
                        <a:t>시간 형식 변경</a:t>
                      </a:r>
                      <a:endParaRPr lang="en-US" altLang="ko-KR" sz="1000" smtClean="0"/>
                    </a:p>
                    <a:p>
                      <a:r>
                        <a:rPr lang="ko-KR" altLang="en-US" sz="1000" smtClean="0"/>
                        <a:t>ㄴ </a:t>
                      </a:r>
                      <a:r>
                        <a:rPr lang="en-US" altLang="ko-KR" sz="1000" smtClean="0"/>
                        <a:t>00:00 -&gt; 00</a:t>
                      </a:r>
                      <a:endParaRPr lang="ko-KR" altLang="en-US" sz="10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00969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39155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50901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09" y="484248"/>
            <a:ext cx="8554775" cy="429557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501198" y="1530394"/>
            <a:ext cx="3478126" cy="96342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1978168">
            <a:off x="4386010" y="2789766"/>
            <a:ext cx="2011680" cy="166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391850" y="3490005"/>
            <a:ext cx="5672390" cy="1389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125" y="4552298"/>
            <a:ext cx="5083839" cy="3048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002" y="4126852"/>
            <a:ext cx="2799937" cy="480505"/>
          </a:xfrm>
          <a:prstGeom prst="rect">
            <a:avLst/>
          </a:prstGeom>
        </p:spPr>
      </p:pic>
      <p:sp>
        <p:nvSpPr>
          <p:cNvPr id="28" name="사각형 설명선 27"/>
          <p:cNvSpPr/>
          <p:nvPr/>
        </p:nvSpPr>
        <p:spPr>
          <a:xfrm>
            <a:off x="7622772" y="3954391"/>
            <a:ext cx="789708" cy="288196"/>
          </a:xfrm>
          <a:prstGeom prst="wedgeRectCallout">
            <a:avLst>
              <a:gd name="adj1" fmla="val 1667"/>
              <a:gd name="adj2" fmla="val 7363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56023" y="3934810"/>
            <a:ext cx="756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/>
              <a:t>10</a:t>
            </a:r>
          </a:p>
          <a:p>
            <a:r>
              <a:rPr lang="ko-KR" altLang="en-US" sz="700" smtClean="0"/>
              <a:t>노출</a:t>
            </a:r>
            <a:r>
              <a:rPr lang="en-US" altLang="ko-KR" sz="700" smtClean="0"/>
              <a:t>:</a:t>
            </a:r>
            <a:r>
              <a:rPr lang="ko-KR" altLang="en-US" sz="700" smtClean="0"/>
              <a:t>수</a:t>
            </a:r>
            <a:r>
              <a:rPr lang="en-US" altLang="ko-KR" sz="700" smtClean="0"/>
              <a:t> 1,234</a:t>
            </a:r>
            <a:endParaRPr lang="ko-KR" altLang="en-US" sz="70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306" y="3669287"/>
            <a:ext cx="297653" cy="19484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495" y="3636066"/>
            <a:ext cx="479140" cy="26951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877640" y="3423554"/>
            <a:ext cx="242909" cy="129807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형 설명선 21"/>
          <p:cNvSpPr/>
          <p:nvPr/>
        </p:nvSpPr>
        <p:spPr>
          <a:xfrm>
            <a:off x="2088877" y="3251966"/>
            <a:ext cx="197405" cy="226804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65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874016" y="262350"/>
            <a:ext cx="2688557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>
                <a:latin typeface="맑은 고딕" panose="020B0503020000020004" pitchFamily="50" charset="-127"/>
              </a:rPr>
              <a:t>홈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>
                <a:latin typeface="맑은 고딕" panose="020B0503020000020004" pitchFamily="50" charset="-127"/>
              </a:rPr>
              <a:t>네트워크광고통계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지면별통계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네이버</a:t>
            </a:r>
            <a:r>
              <a:rPr lang="en-US" altLang="ko-KR" sz="788" smtClean="0">
                <a:latin typeface="맑은 고딕" panose="020B0503020000020004" pitchFamily="50" charset="-127"/>
              </a:rPr>
              <a:t>(</a:t>
            </a:r>
            <a:r>
              <a:rPr lang="ko-KR" altLang="en-US" sz="788" smtClean="0">
                <a:latin typeface="맑은 고딕" panose="020B0503020000020004" pitchFamily="50" charset="-127"/>
              </a:rPr>
              <a:t>띠배너</a:t>
            </a:r>
            <a:r>
              <a:rPr lang="en-US" altLang="ko-KR" sz="788" smtClean="0">
                <a:latin typeface="맑은 고딕" panose="020B0503020000020004" pitchFamily="50" charset="-127"/>
              </a:rPr>
              <a:t>)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  <p:graphicFrame>
        <p:nvGraphicFramePr>
          <p:cNvPr id="29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3263"/>
              </p:ext>
            </p:extLst>
          </p:nvPr>
        </p:nvGraphicFramePr>
        <p:xfrm>
          <a:off x="8844742" y="475935"/>
          <a:ext cx="3017520" cy="1453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신규 항목 추가</a:t>
                      </a: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ㄴ 구좌 노출수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엑셀 업로드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시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반영되는 노출수</a:t>
                      </a:r>
                      <a:endParaRPr lang="en-US" altLang="ko-KR" sz="8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ㄴ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노출수 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=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구좌노출수 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 2</a:t>
                      </a:r>
                      <a:endParaRPr lang="en-US" altLang="ko-KR" sz="8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2436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711596"/>
                  </a:ext>
                </a:extLst>
              </a:tr>
              <a:tr h="2436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38364"/>
                  </a:ext>
                </a:extLst>
              </a:tr>
              <a:tr h="2436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55132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5781"/>
          <a:stretch/>
        </p:blipFill>
        <p:spPr>
          <a:xfrm>
            <a:off x="290946" y="487365"/>
            <a:ext cx="8484165" cy="3087108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4341265" y="3754441"/>
            <a:ext cx="44888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77869" y="1767491"/>
            <a:ext cx="8054117" cy="30820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71" y="3075710"/>
            <a:ext cx="8486240" cy="49876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406919"/>
              </p:ext>
            </p:extLst>
          </p:nvPr>
        </p:nvGraphicFramePr>
        <p:xfrm>
          <a:off x="562455" y="4560173"/>
          <a:ext cx="81233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41">
                  <a:extLst>
                    <a:ext uri="{9D8B030D-6E8A-4147-A177-3AD203B41FA5}">
                      <a16:colId xmlns:a16="http://schemas.microsoft.com/office/drawing/2014/main" val="1195382353"/>
                    </a:ext>
                  </a:extLst>
                </a:gridCol>
                <a:gridCol w="644341">
                  <a:extLst>
                    <a:ext uri="{9D8B030D-6E8A-4147-A177-3AD203B41FA5}">
                      <a16:colId xmlns:a16="http://schemas.microsoft.com/office/drawing/2014/main" val="574635853"/>
                    </a:ext>
                  </a:extLst>
                </a:gridCol>
                <a:gridCol w="979805">
                  <a:extLst>
                    <a:ext uri="{9D8B030D-6E8A-4147-A177-3AD203B41FA5}">
                      <a16:colId xmlns:a16="http://schemas.microsoft.com/office/drawing/2014/main" val="2858876200"/>
                    </a:ext>
                  </a:extLst>
                </a:gridCol>
                <a:gridCol w="930593">
                  <a:extLst>
                    <a:ext uri="{9D8B030D-6E8A-4147-A177-3AD203B41FA5}">
                      <a16:colId xmlns:a16="http://schemas.microsoft.com/office/drawing/2014/main" val="153637738"/>
                    </a:ext>
                  </a:extLst>
                </a:gridCol>
                <a:gridCol w="651193">
                  <a:extLst>
                    <a:ext uri="{9D8B030D-6E8A-4147-A177-3AD203B41FA5}">
                      <a16:colId xmlns:a16="http://schemas.microsoft.com/office/drawing/2014/main" val="849534608"/>
                    </a:ext>
                  </a:extLst>
                </a:gridCol>
                <a:gridCol w="644341">
                  <a:extLst>
                    <a:ext uri="{9D8B030D-6E8A-4147-A177-3AD203B41FA5}">
                      <a16:colId xmlns:a16="http://schemas.microsoft.com/office/drawing/2014/main" val="3198388346"/>
                    </a:ext>
                  </a:extLst>
                </a:gridCol>
                <a:gridCol w="644341">
                  <a:extLst>
                    <a:ext uri="{9D8B030D-6E8A-4147-A177-3AD203B41FA5}">
                      <a16:colId xmlns:a16="http://schemas.microsoft.com/office/drawing/2014/main" val="362829055"/>
                    </a:ext>
                  </a:extLst>
                </a:gridCol>
                <a:gridCol w="484119">
                  <a:extLst>
                    <a:ext uri="{9D8B030D-6E8A-4147-A177-3AD203B41FA5}">
                      <a16:colId xmlns:a16="http://schemas.microsoft.com/office/drawing/2014/main" val="3587219025"/>
                    </a:ext>
                  </a:extLst>
                </a:gridCol>
                <a:gridCol w="782571">
                  <a:extLst>
                    <a:ext uri="{9D8B030D-6E8A-4147-A177-3AD203B41FA5}">
                      <a16:colId xmlns:a16="http://schemas.microsoft.com/office/drawing/2014/main" val="3150049368"/>
                    </a:ext>
                  </a:extLst>
                </a:gridCol>
                <a:gridCol w="782571">
                  <a:extLst>
                    <a:ext uri="{9D8B030D-6E8A-4147-A177-3AD203B41FA5}">
                      <a16:colId xmlns:a16="http://schemas.microsoft.com/office/drawing/2014/main" val="340718117"/>
                    </a:ext>
                  </a:extLst>
                </a:gridCol>
                <a:gridCol w="935104">
                  <a:extLst>
                    <a:ext uri="{9D8B030D-6E8A-4147-A177-3AD203B41FA5}">
                      <a16:colId xmlns:a16="http://schemas.microsoft.com/office/drawing/2014/main" val="104585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지면명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요청수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요청받은 수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구좌노출수</a:t>
                      </a:r>
                      <a:endParaRPr lang="ko-KR" altLang="en-US" sz="1100" b="1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노출수</a:t>
                      </a:r>
                      <a:endParaRPr lang="en-US" altLang="ko-KR" sz="1100" b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클릭수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클릭률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CPC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수익금액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정산금액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ECPM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67622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937" y="3320011"/>
            <a:ext cx="1817544" cy="21226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527570" y="4567526"/>
            <a:ext cx="8125979" cy="377802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형 설명선 32"/>
          <p:cNvSpPr/>
          <p:nvPr/>
        </p:nvSpPr>
        <p:spPr>
          <a:xfrm>
            <a:off x="8531986" y="4363531"/>
            <a:ext cx="243125" cy="248910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13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572584"/>
              </p:ext>
            </p:extLst>
          </p:nvPr>
        </p:nvGraphicFramePr>
        <p:xfrm>
          <a:off x="8844742" y="5769030"/>
          <a:ext cx="3017520" cy="749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137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3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mtClean="0"/>
                        <a:t>일자별 통계 팝업 </a:t>
                      </a:r>
                      <a:r>
                        <a:rPr lang="en-US" altLang="ko-KR" sz="1000" smtClean="0"/>
                        <a:t>(p.4)</a:t>
                      </a:r>
                      <a:endParaRPr lang="ko-KR" altLang="en-US" sz="100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2303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711596"/>
                  </a:ext>
                </a:extLst>
              </a:tr>
            </a:tbl>
          </a:graphicData>
        </a:graphic>
      </p:graphicFrame>
      <p:sp>
        <p:nvSpPr>
          <p:cNvPr id="14" name="타원형 설명선 13"/>
          <p:cNvSpPr/>
          <p:nvPr/>
        </p:nvSpPr>
        <p:spPr>
          <a:xfrm>
            <a:off x="1385811" y="2030779"/>
            <a:ext cx="243125" cy="248910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#1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28936" y="1338349"/>
            <a:ext cx="8254897" cy="4281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6/16 </a:t>
            </a:r>
            <a:r>
              <a:rPr lang="ko-KR" altLang="en-US" smtClean="0"/>
              <a:t>요청내용으로 변경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0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 smtClean="0">
                <a:latin typeface="맑은 고딕" panose="020B0503020000020004" pitchFamily="50" charset="-127"/>
              </a:rPr>
              <a:t>통계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지면별통계</a:t>
            </a:r>
            <a:endParaRPr lang="ko-KR" altLang="en-US" sz="788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6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720918"/>
              </p:ext>
            </p:extLst>
          </p:nvPr>
        </p:nvGraphicFramePr>
        <p:xfrm>
          <a:off x="8844742" y="475935"/>
          <a:ext cx="3017520" cy="2688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mtClean="0"/>
                        <a:t>삭제 요청</a:t>
                      </a:r>
                      <a:endParaRPr lang="ko-KR" altLang="en-US" sz="100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mtClean="0"/>
                        <a:t>지면명</a:t>
                      </a:r>
                      <a:r>
                        <a:rPr lang="ko-KR" altLang="en-US" sz="1000" baseline="0" smtClean="0"/>
                        <a:t> 확인 요청</a:t>
                      </a:r>
                      <a:endParaRPr lang="en-US" altLang="ko-KR" sz="1000" baseline="0" smtClean="0"/>
                    </a:p>
                    <a:p>
                      <a:r>
                        <a:rPr lang="ko-KR" altLang="en-US" sz="1000" baseline="0" smtClean="0"/>
                        <a:t>ㄴ 해당 광고주 계정의 캠페인에 연결되어 있는 지면의 데이터가 반영되어야 함</a:t>
                      </a:r>
                      <a:endParaRPr lang="en-US" altLang="ko-KR" sz="1000" baseline="0" smtClean="0"/>
                    </a:p>
                    <a:p>
                      <a:r>
                        <a:rPr lang="ko-KR" altLang="en-US" sz="1000" baseline="0" smtClean="0"/>
                        <a:t>ㄴ </a:t>
                      </a:r>
                      <a:r>
                        <a:rPr lang="en-US" altLang="ko-KR" sz="1000" baseline="0" smtClean="0"/>
                        <a:t>ex) testsv </a:t>
                      </a:r>
                      <a:r>
                        <a:rPr lang="ko-KR" altLang="en-US" sz="1000" baseline="0" smtClean="0"/>
                        <a:t>의 계정의 캠페인 </a:t>
                      </a:r>
                      <a:r>
                        <a:rPr lang="en-US" altLang="ko-KR" sz="1000" baseline="0" smtClean="0"/>
                        <a:t>2</a:t>
                      </a:r>
                      <a:r>
                        <a:rPr lang="ko-KR" altLang="en-US" sz="1000" baseline="0" smtClean="0"/>
                        <a:t>개에 연결되어 있는 지면은 </a:t>
                      </a:r>
                      <a:r>
                        <a:rPr lang="en-US" altLang="ko-KR" sz="1000" baseline="0" smtClean="0"/>
                        <a:t>2</a:t>
                      </a:r>
                      <a:r>
                        <a:rPr lang="ko-KR" altLang="en-US" sz="1000" baseline="0" smtClean="0"/>
                        <a:t>개로</a:t>
                      </a:r>
                      <a:endParaRPr lang="en-US" altLang="ko-KR" sz="1000" baseline="0" smtClean="0"/>
                    </a:p>
                    <a:p>
                      <a:r>
                        <a:rPr lang="ko-KR" altLang="en-US" sz="900" smtClean="0"/>
                        <a:t>지면</a:t>
                      </a:r>
                      <a:r>
                        <a:rPr lang="en-US" altLang="ko-KR" sz="900" smtClean="0"/>
                        <a:t>1 : </a:t>
                      </a:r>
                      <a:r>
                        <a:rPr lang="ko-KR" altLang="en-US" sz="900" smtClean="0"/>
                        <a:t>안랩</a:t>
                      </a:r>
                      <a:r>
                        <a:rPr lang="en-US" altLang="ko-KR" sz="900" smtClean="0"/>
                        <a:t>_</a:t>
                      </a:r>
                      <a:r>
                        <a:rPr lang="ko-KR" altLang="en-US" sz="900" smtClean="0"/>
                        <a:t>토스트</a:t>
                      </a:r>
                      <a:r>
                        <a:rPr lang="en-US" altLang="ko-KR" sz="900" smtClean="0"/>
                        <a:t>_300*250 (</a:t>
                      </a:r>
                      <a:r>
                        <a:rPr lang="ko-KR" altLang="en-US" sz="900" smtClean="0"/>
                        <a:t>웹</a:t>
                      </a:r>
                      <a:r>
                        <a:rPr lang="en-US" altLang="ko-KR" sz="900" smtClean="0"/>
                        <a:t>_</a:t>
                      </a:r>
                      <a:r>
                        <a:rPr lang="ko-KR" altLang="en-US" sz="900" smtClean="0"/>
                        <a:t>일반</a:t>
                      </a:r>
                      <a:r>
                        <a:rPr lang="en-US" altLang="ko-KR" sz="900" smtClean="0"/>
                        <a:t>_</a:t>
                      </a:r>
                      <a:r>
                        <a:rPr lang="ko-KR" altLang="en-US" sz="900" smtClean="0"/>
                        <a:t>토스트</a:t>
                      </a:r>
                      <a:r>
                        <a:rPr lang="en-US" altLang="ko-KR" sz="900" smtClean="0"/>
                        <a:t>)</a:t>
                      </a:r>
                    </a:p>
                    <a:p>
                      <a:r>
                        <a:rPr lang="ko-KR" altLang="en-US" sz="900" smtClean="0"/>
                        <a:t>지면</a:t>
                      </a:r>
                      <a:r>
                        <a:rPr lang="en-US" altLang="ko-KR" sz="900" smtClean="0"/>
                        <a:t>2 : </a:t>
                      </a:r>
                      <a:r>
                        <a:rPr lang="ko-KR" altLang="en-US" sz="900" smtClean="0"/>
                        <a:t>안랩</a:t>
                      </a:r>
                      <a:r>
                        <a:rPr lang="en-US" altLang="ko-KR" sz="900" smtClean="0"/>
                        <a:t>_</a:t>
                      </a:r>
                      <a:r>
                        <a:rPr lang="ko-KR" altLang="en-US" sz="900" smtClean="0"/>
                        <a:t>하단띠배너</a:t>
                      </a:r>
                      <a:r>
                        <a:rPr lang="en-US" altLang="ko-KR" sz="900" smtClean="0"/>
                        <a:t>_970*90 (</a:t>
                      </a:r>
                      <a:r>
                        <a:rPr lang="ko-KR" altLang="en-US" sz="900" smtClean="0"/>
                        <a:t>웹</a:t>
                      </a:r>
                      <a:r>
                        <a:rPr lang="en-US" altLang="ko-KR" sz="900" smtClean="0"/>
                        <a:t>_</a:t>
                      </a:r>
                      <a:r>
                        <a:rPr lang="ko-KR" altLang="en-US" sz="900" smtClean="0"/>
                        <a:t>일반</a:t>
                      </a:r>
                      <a:r>
                        <a:rPr lang="en-US" altLang="ko-KR" sz="900" smtClean="0"/>
                        <a:t>_</a:t>
                      </a:r>
                      <a:r>
                        <a:rPr lang="ko-KR" altLang="en-US" sz="900" smtClean="0"/>
                        <a:t>플로팅</a:t>
                      </a:r>
                      <a:r>
                        <a:rPr lang="en-US" altLang="ko-KR" sz="900" smtClean="0"/>
                        <a:t>)</a:t>
                      </a:r>
                    </a:p>
                    <a:p>
                      <a:r>
                        <a:rPr lang="ko-KR" altLang="en-US" sz="900" smtClean="0"/>
                        <a:t>위의 지면명의 데이터가 반영되어야 함</a:t>
                      </a:r>
                      <a:endParaRPr lang="en-US" altLang="ko-KR" sz="9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00969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39155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509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02" y="496048"/>
            <a:ext cx="8501378" cy="33943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26640" y="3408643"/>
            <a:ext cx="475243" cy="15751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8195" y="1309927"/>
            <a:ext cx="7351856" cy="137508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형 설명선 8"/>
          <p:cNvSpPr/>
          <p:nvPr/>
        </p:nvSpPr>
        <p:spPr>
          <a:xfrm>
            <a:off x="8548637" y="1186469"/>
            <a:ext cx="197405" cy="226804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타원형 설명선 9"/>
          <p:cNvSpPr/>
          <p:nvPr/>
        </p:nvSpPr>
        <p:spPr>
          <a:xfrm>
            <a:off x="2523964" y="3240137"/>
            <a:ext cx="197405" cy="226804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367" y="3749983"/>
            <a:ext cx="9003811" cy="2757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3052124" y="4414269"/>
            <a:ext cx="2376087" cy="4154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/>
          <p:nvPr/>
        </p:nvCxnSpPr>
        <p:spPr>
          <a:xfrm rot="16200000" flipV="1">
            <a:off x="2170299" y="3756676"/>
            <a:ext cx="1072342" cy="691309"/>
          </a:xfrm>
          <a:prstGeom prst="bentConnector3">
            <a:avLst>
              <a:gd name="adj1" fmla="val 503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332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8" y="485415"/>
            <a:ext cx="8507078" cy="342156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 smtClean="0">
                <a:latin typeface="맑은 고딕" panose="020B0503020000020004" pitchFamily="50" charset="-127"/>
              </a:rPr>
              <a:t>통계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캠페인</a:t>
            </a:r>
            <a:r>
              <a:rPr lang="ko-KR" altLang="en-US" sz="788" smtClean="0">
                <a:latin typeface="맑은 고딕" panose="020B0503020000020004" pitchFamily="50" charset="-127"/>
              </a:rPr>
              <a:t>별통계</a:t>
            </a:r>
            <a:endParaRPr lang="ko-KR" altLang="en-US" sz="788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6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267370"/>
              </p:ext>
            </p:extLst>
          </p:nvPr>
        </p:nvGraphicFramePr>
        <p:xfrm>
          <a:off x="8844742" y="475935"/>
          <a:ext cx="3017520" cy="2902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mtClean="0"/>
                        <a:t>삭제 요청</a:t>
                      </a:r>
                      <a:endParaRPr lang="ko-KR" altLang="en-US" sz="100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mtClean="0"/>
                        <a:t>빈 영역 삭제 요청</a:t>
                      </a:r>
                      <a:endParaRPr lang="en-US" altLang="ko-KR" sz="1000" smtClean="0"/>
                    </a:p>
                    <a:p>
                      <a:r>
                        <a:rPr lang="ko-KR" altLang="en-US" sz="1000" smtClean="0"/>
                        <a:t>ㄴ </a:t>
                      </a:r>
                      <a:r>
                        <a:rPr lang="en-US" altLang="ko-KR" sz="1000" smtClean="0"/>
                        <a:t>width: 100%</a:t>
                      </a:r>
                      <a:endParaRPr lang="ko-KR" altLang="en-US" sz="10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mtClean="0"/>
                        <a:t>캠페인명 클릭시 해당 캠페인의 일자별통계 페이지 새창으로 열림</a:t>
                      </a:r>
                      <a:endParaRPr lang="en-US" altLang="ko-KR" sz="1000" smtClean="0"/>
                    </a:p>
                    <a:p>
                      <a:r>
                        <a:rPr lang="ko-KR" altLang="en-US" sz="1000" smtClean="0"/>
                        <a:t>ㄴ 이때</a:t>
                      </a:r>
                      <a:r>
                        <a:rPr lang="en-US" altLang="ko-KR" sz="1000" smtClean="0"/>
                        <a:t>, </a:t>
                      </a:r>
                      <a:r>
                        <a:rPr lang="ko-KR" altLang="en-US" sz="1000" smtClean="0"/>
                        <a:t>열린</a:t>
                      </a:r>
                      <a:r>
                        <a:rPr lang="ko-KR" altLang="en-US" sz="1000" baseline="0" smtClean="0"/>
                        <a:t> 새창의 제목명 수정</a:t>
                      </a:r>
                      <a:endParaRPr lang="en-US" altLang="ko-KR" sz="1000" baseline="0" smtClean="0"/>
                    </a:p>
                    <a:p>
                      <a:r>
                        <a:rPr lang="ko-KR" altLang="en-US" sz="1000" baseline="0" smtClean="0"/>
                        <a:t>ㄴ 기존</a:t>
                      </a:r>
                      <a:r>
                        <a:rPr lang="en-US" altLang="ko-KR" sz="1000" baseline="0" smtClean="0"/>
                        <a:t>: </a:t>
                      </a:r>
                      <a:r>
                        <a:rPr lang="ko-KR" altLang="en-US" sz="1000" baseline="0" smtClean="0"/>
                        <a:t>통계 </a:t>
                      </a:r>
                      <a:r>
                        <a:rPr lang="en-US" altLang="ko-KR" sz="1000" baseline="0" smtClean="0"/>
                        <a:t>&gt; </a:t>
                      </a:r>
                      <a:r>
                        <a:rPr lang="ko-KR" altLang="en-US" sz="1000" baseline="0" smtClean="0"/>
                        <a:t>일자별통계</a:t>
                      </a:r>
                      <a:endParaRPr lang="en-US" altLang="ko-KR" sz="1000" baseline="0" smtClean="0"/>
                    </a:p>
                    <a:p>
                      <a:r>
                        <a:rPr lang="ko-KR" altLang="en-US" sz="1000" baseline="0" smtClean="0"/>
                        <a:t>ㄴ 변경</a:t>
                      </a:r>
                      <a:r>
                        <a:rPr lang="en-US" altLang="ko-KR" sz="1000" baseline="0" smtClean="0"/>
                        <a:t>: </a:t>
                      </a:r>
                      <a:r>
                        <a:rPr lang="ko-KR" altLang="en-US" sz="1000" baseline="0" smtClean="0"/>
                        <a:t>통계 </a:t>
                      </a:r>
                      <a:r>
                        <a:rPr lang="en-US" altLang="ko-KR" sz="1000" baseline="0" smtClean="0"/>
                        <a:t>&gt; </a:t>
                      </a:r>
                      <a:r>
                        <a:rPr lang="ko-KR" altLang="en-US" sz="1000" baseline="0" smtClean="0"/>
                        <a:t>캠페인별통계 </a:t>
                      </a:r>
                      <a:r>
                        <a:rPr lang="en-US" altLang="ko-KR" sz="1000" baseline="0" smtClean="0"/>
                        <a:t>&gt; [</a:t>
                      </a:r>
                      <a:r>
                        <a:rPr lang="ko-KR" altLang="en-US" sz="1000" baseline="0" smtClean="0"/>
                        <a:t>캠페인명</a:t>
                      </a:r>
                      <a:r>
                        <a:rPr lang="en-US" altLang="ko-KR" sz="1000" baseline="0" smtClean="0"/>
                        <a:t>] </a:t>
                      </a:r>
                      <a:r>
                        <a:rPr lang="ko-KR" altLang="en-US" sz="1000" baseline="0" smtClean="0"/>
                        <a:t>일자별 통계</a:t>
                      </a:r>
                      <a:endParaRPr lang="en-US" altLang="ko-KR" sz="1000" baseline="0" smtClean="0"/>
                    </a:p>
                    <a:p>
                      <a:r>
                        <a:rPr lang="en-US" altLang="ko-KR" sz="1000" baseline="0" smtClean="0"/>
                        <a:t>ex) </a:t>
                      </a:r>
                      <a:r>
                        <a:rPr lang="ko-KR" altLang="en-US" sz="1000" baseline="0" smtClean="0"/>
                        <a:t>통계 </a:t>
                      </a:r>
                      <a:r>
                        <a:rPr lang="en-US" altLang="ko-KR" sz="1000" baseline="0" smtClean="0"/>
                        <a:t>&gt; </a:t>
                      </a:r>
                      <a:r>
                        <a:rPr lang="ko-KR" altLang="en-US" sz="1000" baseline="0" smtClean="0"/>
                        <a:t>캠페인통계 </a:t>
                      </a:r>
                      <a:r>
                        <a:rPr lang="en-US" altLang="ko-KR" sz="1000" baseline="0" smtClean="0"/>
                        <a:t>&gt; [testsv_</a:t>
                      </a:r>
                      <a:r>
                        <a:rPr lang="ko-KR" altLang="en-US" sz="1000" baseline="0" smtClean="0"/>
                        <a:t>캠페인</a:t>
                      </a:r>
                      <a:r>
                        <a:rPr lang="en-US" altLang="ko-KR" sz="1000" baseline="0" smtClean="0"/>
                        <a:t>2_</a:t>
                      </a:r>
                      <a:r>
                        <a:rPr lang="ko-KR" altLang="en-US" sz="1000" baseline="0" smtClean="0"/>
                        <a:t>베이스</a:t>
                      </a:r>
                      <a:r>
                        <a:rPr lang="en-US" altLang="ko-KR" sz="1000" baseline="0" smtClean="0"/>
                        <a:t>] </a:t>
                      </a:r>
                      <a:r>
                        <a:rPr lang="ko-KR" altLang="en-US" sz="1000" baseline="0" smtClean="0"/>
                        <a:t>일자별 통계</a:t>
                      </a:r>
                      <a:endParaRPr lang="ko-KR" altLang="en-US" sz="10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00969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mtClean="0"/>
                        <a:t>캠페인명에 밑줄 추가</a:t>
                      </a:r>
                      <a:endParaRPr lang="en-US" altLang="ko-KR" sz="1000" smtClean="0"/>
                    </a:p>
                    <a:p>
                      <a:r>
                        <a:rPr lang="ko-KR" altLang="en-US" sz="1000" smtClean="0"/>
                        <a:t>ㄴ 캠페인</a:t>
                      </a:r>
                      <a:r>
                        <a:rPr lang="en-US" altLang="ko-KR" sz="1000" smtClean="0"/>
                        <a:t>2_</a:t>
                      </a:r>
                      <a:r>
                        <a:rPr lang="ko-KR" altLang="en-US" sz="1000" smtClean="0"/>
                        <a:t>베이스 </a:t>
                      </a:r>
                      <a:r>
                        <a:rPr lang="en-US" altLang="ko-KR" sz="1000" smtClean="0"/>
                        <a:t>-&gt; </a:t>
                      </a:r>
                      <a:r>
                        <a:rPr lang="ko-KR" altLang="en-US" sz="1000" u="sng" smtClean="0"/>
                        <a:t>캠페인</a:t>
                      </a:r>
                      <a:r>
                        <a:rPr lang="en-US" altLang="ko-KR" sz="1000" u="sng" smtClean="0"/>
                        <a:t>2_</a:t>
                      </a:r>
                      <a:r>
                        <a:rPr lang="ko-KR" altLang="en-US" sz="1000" u="sng" smtClean="0"/>
                        <a:t>베이스 </a:t>
                      </a:r>
                      <a:endParaRPr lang="ko-KR" altLang="en-US" sz="1000" u="sng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39155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50901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394186" y="1299871"/>
            <a:ext cx="7351856" cy="124208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형 설명선 8"/>
          <p:cNvSpPr/>
          <p:nvPr/>
        </p:nvSpPr>
        <p:spPr>
          <a:xfrm>
            <a:off x="8548637" y="1186469"/>
            <a:ext cx="197405" cy="226804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80713" y="2840142"/>
            <a:ext cx="866626" cy="767582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형 설명선 13"/>
          <p:cNvSpPr/>
          <p:nvPr/>
        </p:nvSpPr>
        <p:spPr>
          <a:xfrm>
            <a:off x="8200278" y="2997662"/>
            <a:ext cx="197405" cy="226804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90255" y="3288496"/>
            <a:ext cx="866626" cy="31922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333" y="3223933"/>
            <a:ext cx="7267113" cy="32559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꺾인 연결선 18"/>
          <p:cNvCxnSpPr>
            <a:stCxn id="15" idx="2"/>
            <a:endCxn id="17" idx="1"/>
          </p:cNvCxnSpPr>
          <p:nvPr/>
        </p:nvCxnSpPr>
        <p:spPr>
          <a:xfrm rot="16200000" flipH="1">
            <a:off x="2666853" y="3064438"/>
            <a:ext cx="1244194" cy="233076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336890" y="3509183"/>
            <a:ext cx="866626" cy="9854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형 설명선 15"/>
          <p:cNvSpPr/>
          <p:nvPr/>
        </p:nvSpPr>
        <p:spPr>
          <a:xfrm>
            <a:off x="6124157" y="3290238"/>
            <a:ext cx="197405" cy="226804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타원형 설명선 20"/>
          <p:cNvSpPr/>
          <p:nvPr/>
        </p:nvSpPr>
        <p:spPr>
          <a:xfrm>
            <a:off x="2496864" y="3110531"/>
            <a:ext cx="197405" cy="226804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765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6" y="508769"/>
            <a:ext cx="8562696" cy="471635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32</a:t>
            </a:fld>
            <a:endParaRPr lang="ko-KR" altLang="en-US"/>
          </a:p>
        </p:txBody>
      </p:sp>
      <p:graphicFrame>
        <p:nvGraphicFramePr>
          <p:cNvPr id="4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855042"/>
              </p:ext>
            </p:extLst>
          </p:nvPr>
        </p:nvGraphicFramePr>
        <p:xfrm>
          <a:off x="8844742" y="475935"/>
          <a:ext cx="3017520" cy="1023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mtClean="0"/>
                        <a:t>소재 번호</a:t>
                      </a:r>
                      <a:endParaRPr lang="en-US" altLang="ko-KR" sz="1000" smtClean="0"/>
                    </a:p>
                    <a:p>
                      <a:r>
                        <a:rPr lang="ko-KR" altLang="en-US" sz="1000" smtClean="0"/>
                        <a:t>ㄴ 소재명</a:t>
                      </a:r>
                      <a:r>
                        <a:rPr lang="ko-KR" altLang="en-US" sz="1000" baseline="0" smtClean="0"/>
                        <a:t> 항목 왼쪽에 열 추가하여 반영</a:t>
                      </a:r>
                      <a:endParaRPr lang="en-US" altLang="ko-KR" sz="10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903615" y="3148732"/>
            <a:ext cx="1412005" cy="289282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>
                <a:latin typeface="맑은 고딕" panose="020B0503020000020004" pitchFamily="50" charset="-127"/>
              </a:rPr>
              <a:t>홈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광고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소재관리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소재등록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30414" y="3148732"/>
            <a:ext cx="65509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소재번호</a:t>
            </a:r>
            <a:endParaRPr lang="en-US" altLang="ko-KR" sz="900" smtClean="0"/>
          </a:p>
          <a:p>
            <a:endParaRPr lang="en-US" altLang="ko-KR" sz="900"/>
          </a:p>
          <a:p>
            <a:r>
              <a:rPr lang="en-US" altLang="ko-KR" sz="900"/>
              <a:t> </a:t>
            </a:r>
            <a:r>
              <a:rPr lang="en-US" altLang="ko-KR" sz="900" smtClean="0"/>
              <a:t>     41</a:t>
            </a:r>
          </a:p>
          <a:p>
            <a:endParaRPr lang="en-US" altLang="ko-KR" sz="900"/>
          </a:p>
          <a:p>
            <a:endParaRPr lang="en-US" altLang="ko-KR" sz="900" smtClean="0"/>
          </a:p>
          <a:p>
            <a:r>
              <a:rPr lang="en-US" altLang="ko-KR" sz="900" smtClean="0"/>
              <a:t>      40</a:t>
            </a:r>
          </a:p>
          <a:p>
            <a:endParaRPr lang="en-US" altLang="ko-KR" sz="900"/>
          </a:p>
          <a:p>
            <a:endParaRPr lang="en-US" altLang="ko-KR" sz="900" smtClean="0"/>
          </a:p>
          <a:p>
            <a:r>
              <a:rPr lang="en-US" altLang="ko-KR" sz="900" smtClean="0"/>
              <a:t>      39</a:t>
            </a:r>
          </a:p>
          <a:p>
            <a:endParaRPr lang="en-US" altLang="ko-KR" sz="900"/>
          </a:p>
          <a:p>
            <a:endParaRPr lang="en-US" altLang="ko-KR" sz="900" smtClean="0"/>
          </a:p>
          <a:p>
            <a:r>
              <a:rPr lang="en-US" altLang="ko-KR" sz="900"/>
              <a:t> </a:t>
            </a:r>
            <a:r>
              <a:rPr lang="en-US" altLang="ko-KR" sz="900" smtClean="0"/>
              <a:t>     38</a:t>
            </a:r>
          </a:p>
          <a:p>
            <a:endParaRPr lang="en-US" altLang="ko-KR" sz="900"/>
          </a:p>
          <a:p>
            <a:endParaRPr lang="en-US" altLang="ko-KR" sz="900" smtClean="0"/>
          </a:p>
          <a:p>
            <a:r>
              <a:rPr lang="en-US" altLang="ko-KR" sz="900" smtClean="0"/>
              <a:t>      37</a:t>
            </a:r>
          </a:p>
          <a:p>
            <a:endParaRPr lang="en-US" altLang="ko-KR" sz="900"/>
          </a:p>
          <a:p>
            <a:endParaRPr lang="ko-KR" altLang="en-US" sz="9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0" y="4671753"/>
            <a:ext cx="3315620" cy="2186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보류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938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33</a:t>
            </a:fld>
            <a:endParaRPr lang="ko-KR" altLang="en-US"/>
          </a:p>
        </p:txBody>
      </p:sp>
      <p:graphicFrame>
        <p:nvGraphicFramePr>
          <p:cNvPr id="5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818318"/>
              </p:ext>
            </p:extLst>
          </p:nvPr>
        </p:nvGraphicFramePr>
        <p:xfrm>
          <a:off x="8844742" y="475935"/>
          <a:ext cx="3017520" cy="749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00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>
                <a:latin typeface="맑은 고딕" panose="020B0503020000020004" pitchFamily="50" charset="-127"/>
              </a:rPr>
              <a:t>홈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광고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캠페인관리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02" y="492562"/>
            <a:ext cx="8533329" cy="2466770"/>
          </a:xfrm>
          <a:prstGeom prst="rect">
            <a:avLst/>
          </a:prstGeom>
        </p:spPr>
      </p:pic>
      <p:graphicFrame>
        <p:nvGraphicFramePr>
          <p:cNvPr id="10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985077"/>
              </p:ext>
            </p:extLst>
          </p:nvPr>
        </p:nvGraphicFramePr>
        <p:xfrm>
          <a:off x="8844742" y="475935"/>
          <a:ext cx="3017520" cy="1682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mtClean="0"/>
                        <a:t>신규 항목 추가</a:t>
                      </a:r>
                      <a:endParaRPr lang="en-US" altLang="ko-KR" sz="1000" smtClean="0"/>
                    </a:p>
                    <a:p>
                      <a:r>
                        <a:rPr lang="ko-KR" altLang="en-US" sz="1000" smtClean="0"/>
                        <a:t>ㄴ </a:t>
                      </a:r>
                      <a:endParaRPr lang="ko-KR" altLang="en-US" sz="100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00969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39155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5090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752561" y="1488025"/>
            <a:ext cx="77160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연결지면</a:t>
            </a:r>
            <a:endParaRPr lang="en-US" altLang="ko-KR" sz="1050" smtClean="0"/>
          </a:p>
          <a:p>
            <a:endParaRPr lang="en-US" altLang="ko-KR" sz="1050"/>
          </a:p>
          <a:p>
            <a:pPr>
              <a:lnSpc>
                <a:spcPct val="150000"/>
              </a:lnSpc>
            </a:pPr>
            <a:r>
              <a:rPr lang="en-US" altLang="ko-KR" sz="1050" smtClean="0"/>
              <a:t>       2</a:t>
            </a:r>
          </a:p>
          <a:p>
            <a:pPr>
              <a:lnSpc>
                <a:spcPct val="150000"/>
              </a:lnSpc>
            </a:pPr>
            <a:r>
              <a:rPr lang="en-US" altLang="ko-KR" sz="1050"/>
              <a:t> </a:t>
            </a:r>
            <a:r>
              <a:rPr lang="en-US" altLang="ko-KR" sz="1050" smtClean="0"/>
              <a:t>      2</a:t>
            </a:r>
            <a:r>
              <a:rPr lang="ko-KR" altLang="en-US" sz="1050" smtClean="0"/>
              <a:t> </a:t>
            </a:r>
            <a:endParaRPr lang="ko-KR" altLang="en-US" sz="1050"/>
          </a:p>
        </p:txBody>
      </p:sp>
      <p:sp>
        <p:nvSpPr>
          <p:cNvPr id="11" name="직사각형 10"/>
          <p:cNvSpPr/>
          <p:nvPr/>
        </p:nvSpPr>
        <p:spPr>
          <a:xfrm>
            <a:off x="3836299" y="1488025"/>
            <a:ext cx="545119" cy="90024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302" y="3383734"/>
            <a:ext cx="9003811" cy="2757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2915747" y="3776796"/>
            <a:ext cx="2578966" cy="65388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14762591">
            <a:off x="3655265" y="2771906"/>
            <a:ext cx="1880552" cy="315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0" y="4671753"/>
            <a:ext cx="3315620" cy="2186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보류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10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34</a:t>
            </a:fld>
            <a:endParaRPr lang="ko-KR" altLang="en-US"/>
          </a:p>
        </p:txBody>
      </p:sp>
      <p:graphicFrame>
        <p:nvGraphicFramePr>
          <p:cNvPr id="5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266623"/>
              </p:ext>
            </p:extLst>
          </p:nvPr>
        </p:nvGraphicFramePr>
        <p:xfrm>
          <a:off x="8844742" y="475935"/>
          <a:ext cx="3017520" cy="2120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무제한인 경우</a:t>
                      </a:r>
                      <a:endParaRPr lang="en-US" altLang="ko-KR" sz="1000" kern="120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ㄴ 월 예산 </a:t>
                      </a:r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00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원 </a:t>
                      </a:r>
                      <a:endParaRPr lang="en-US" altLang="ko-KR" sz="1000" kern="120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000" kern="120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월예산</a:t>
                      </a:r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서비스 비율 입력시</a:t>
                      </a:r>
                      <a:r>
                        <a:rPr lang="en-US" altLang="ko-KR" sz="10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일별예산</a:t>
                      </a:r>
                      <a:r>
                        <a:rPr lang="en-US" altLang="ko-KR" sz="10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시간대별 예산 자동으로 계산됨</a:t>
                      </a:r>
                      <a:endParaRPr lang="en-US" altLang="ko-KR" sz="10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ㄴ </a:t>
                      </a:r>
                      <a:r>
                        <a:rPr lang="en-US" altLang="ko-KR" sz="10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ex)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예산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1,000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만원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서비스 비율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10% =&gt;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실제 적용되는 월 예산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1,100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만원</a:t>
                      </a:r>
                      <a:endParaRPr lang="en-US" altLang="ko-KR" sz="100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ㄴ 월예산에 서비스비율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%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만큼 계산됨 </a:t>
                      </a:r>
                      <a:endParaRPr lang="en-US" altLang="ko-KR" sz="100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88" y="500874"/>
            <a:ext cx="8491065" cy="35557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64198" y="2075806"/>
            <a:ext cx="7156100" cy="20293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0" y="4671753"/>
            <a:ext cx="3315620" cy="2186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보류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>
                <a:latin typeface="맑은 고딕" panose="020B0503020000020004" pitchFamily="50" charset="-127"/>
              </a:rPr>
              <a:t>홈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광고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소재관리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7821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45" y="508000"/>
            <a:ext cx="8537471" cy="3731491"/>
          </a:xfrm>
          <a:prstGeom prst="rect">
            <a:avLst/>
          </a:prstGeom>
        </p:spPr>
      </p:pic>
      <p:graphicFrame>
        <p:nvGraphicFramePr>
          <p:cNvPr id="4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089701"/>
              </p:ext>
            </p:extLst>
          </p:nvPr>
        </p:nvGraphicFramePr>
        <p:xfrm>
          <a:off x="8844742" y="475935"/>
          <a:ext cx="3017520" cy="1682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mtClean="0"/>
                        <a:t>명칭 변경</a:t>
                      </a:r>
                      <a:endParaRPr lang="en-US" altLang="ko-KR" sz="1000" smtClean="0"/>
                    </a:p>
                    <a:p>
                      <a:r>
                        <a:rPr lang="ko-KR" altLang="en-US" sz="1000" smtClean="0"/>
                        <a:t>ㄴ 네트워크광고 </a:t>
                      </a:r>
                      <a:r>
                        <a:rPr lang="en-US" altLang="ko-KR" sz="1000" smtClean="0"/>
                        <a:t>-&gt; ssp </a:t>
                      </a:r>
                      <a:r>
                        <a:rPr lang="ko-KR" altLang="en-US" sz="1000" smtClean="0"/>
                        <a:t>연동</a:t>
                      </a:r>
                      <a:endParaRPr lang="ko-KR" altLang="en-US" sz="100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00969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39155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509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7477274" y="1047451"/>
            <a:ext cx="545119" cy="17452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63480" y="2903960"/>
            <a:ext cx="545119" cy="17452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005" y="706581"/>
            <a:ext cx="596018" cy="2399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039470" y="549564"/>
            <a:ext cx="192603" cy="18195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 smtClean="0">
                <a:latin typeface="맑은 고딕" panose="020B0503020000020004" pitchFamily="50" charset="-127"/>
              </a:rPr>
              <a:t>개요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818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36</a:t>
            </a:fld>
            <a:endParaRPr lang="ko-KR" altLang="en-US"/>
          </a:p>
        </p:txBody>
      </p:sp>
      <p:graphicFrame>
        <p:nvGraphicFramePr>
          <p:cNvPr id="3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753053"/>
              </p:ext>
            </p:extLst>
          </p:nvPr>
        </p:nvGraphicFramePr>
        <p:xfrm>
          <a:off x="8844742" y="475935"/>
          <a:ext cx="3017520" cy="131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mtClean="0"/>
                        <a:t>구분 기능 추가</a:t>
                      </a:r>
                      <a:endParaRPr lang="ko-KR" altLang="en-US" sz="100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mtClean="0"/>
                        <a:t>캠페인수 클릭시</a:t>
                      </a:r>
                      <a:r>
                        <a:rPr lang="en-US" altLang="ko-KR" sz="1000" smtClean="0"/>
                        <a:t>,</a:t>
                      </a:r>
                    </a:p>
                    <a:p>
                      <a:r>
                        <a:rPr lang="ko-KR" altLang="en-US" sz="1000" smtClean="0"/>
                        <a:t>해당 지면에 연결되어있는 캠페인 리스트 확인할</a:t>
                      </a:r>
                      <a:r>
                        <a:rPr lang="ko-KR" altLang="en-US" sz="1000" baseline="0" smtClean="0"/>
                        <a:t> 수 있는 팝업 페이지 노출</a:t>
                      </a:r>
                      <a:endParaRPr lang="ko-KR" altLang="en-US" sz="1000" smtClean="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08774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00969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40" y="483246"/>
            <a:ext cx="8536247" cy="224332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874016" y="262350"/>
            <a:ext cx="444060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 smtClean="0">
                <a:latin typeface="맑은 고딕" panose="020B0503020000020004" pitchFamily="50" charset="-127"/>
              </a:rPr>
              <a:t>홈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지면통계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53967" y="1485676"/>
            <a:ext cx="474091" cy="75876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827" y="1964040"/>
            <a:ext cx="9302286" cy="437857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968" y="3038229"/>
            <a:ext cx="9032472" cy="330438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522" y="1150445"/>
            <a:ext cx="1907943" cy="19346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399466" y="1133205"/>
            <a:ext cx="1908999" cy="21070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513" y="2360817"/>
            <a:ext cx="7392094" cy="1496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356261" y="2316470"/>
            <a:ext cx="1714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캠페인</a:t>
            </a:r>
            <a:endParaRPr lang="ko-KR" altLang="en-US" sz="105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152390"/>
              </p:ext>
            </p:extLst>
          </p:nvPr>
        </p:nvGraphicFramePr>
        <p:xfrm>
          <a:off x="2738582" y="3422072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009263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342268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280073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16982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</a:rPr>
                        <a:t>캠페인수</a:t>
                      </a:r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873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64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291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048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5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020930"/>
                  </a:ext>
                </a:extLst>
              </a:tr>
            </a:tbl>
          </a:graphicData>
        </a:graphic>
      </p:graphicFrame>
      <p:sp>
        <p:nvSpPr>
          <p:cNvPr id="22" name="모서리가 둥근 직사각형 21"/>
          <p:cNvSpPr/>
          <p:nvPr/>
        </p:nvSpPr>
        <p:spPr>
          <a:xfrm>
            <a:off x="0" y="4669774"/>
            <a:ext cx="3236730" cy="22006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보류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680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23" y="915168"/>
            <a:ext cx="8356825" cy="409740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74016" y="262350"/>
            <a:ext cx="3637534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>
                <a:latin typeface="맑은 고딕" panose="020B0503020000020004" pitchFamily="50" charset="-127"/>
              </a:rPr>
              <a:t>홈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>
                <a:latin typeface="맑은 고딕" panose="020B0503020000020004" pitchFamily="50" charset="-127"/>
              </a:rPr>
              <a:t>네트워크광고통계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지면별통계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네이버</a:t>
            </a:r>
            <a:r>
              <a:rPr lang="en-US" altLang="ko-KR" sz="788" smtClean="0">
                <a:latin typeface="맑은 고딕" panose="020B0503020000020004" pitchFamily="50" charset="-127"/>
              </a:rPr>
              <a:t>(</a:t>
            </a:r>
            <a:r>
              <a:rPr lang="ko-KR" altLang="en-US" sz="788" smtClean="0">
                <a:latin typeface="맑은 고딕" panose="020B0503020000020004" pitchFamily="50" charset="-127"/>
              </a:rPr>
              <a:t>띠배너</a:t>
            </a:r>
            <a:r>
              <a:rPr lang="en-US" altLang="ko-KR" sz="788" smtClean="0">
                <a:latin typeface="맑은 고딕" panose="020B0503020000020004" pitchFamily="50" charset="-127"/>
              </a:rPr>
              <a:t>) &gt; </a:t>
            </a:r>
            <a:r>
              <a:rPr lang="ko-KR" altLang="en-US" sz="788" smtClean="0">
                <a:latin typeface="맑은 고딕" panose="020B0503020000020004" pitchFamily="50" charset="-127"/>
              </a:rPr>
              <a:t>일자별 통계 </a:t>
            </a:r>
            <a:r>
              <a:rPr lang="en-US" altLang="ko-KR" sz="788" smtClean="0">
                <a:latin typeface="맑은 고딕" panose="020B0503020000020004" pitchFamily="50" charset="-127"/>
              </a:rPr>
              <a:t>(</a:t>
            </a:r>
            <a:r>
              <a:rPr lang="ko-KR" altLang="en-US" sz="788" smtClean="0">
                <a:latin typeface="맑은 고딕" panose="020B0503020000020004" pitchFamily="50" charset="-127"/>
              </a:rPr>
              <a:t>팝업</a:t>
            </a:r>
            <a:r>
              <a:rPr lang="en-US" altLang="ko-KR" sz="788" smtClean="0">
                <a:latin typeface="맑은 고딕" panose="020B0503020000020004" pitchFamily="50" charset="-127"/>
              </a:rPr>
              <a:t>)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185" y="1392064"/>
            <a:ext cx="1534932" cy="16241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173584"/>
              </p:ext>
            </p:extLst>
          </p:nvPr>
        </p:nvGraphicFramePr>
        <p:xfrm>
          <a:off x="8844742" y="475935"/>
          <a:ext cx="3017520" cy="16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형식 변경</a:t>
                      </a: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기존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안랩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_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하단띠배너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_970*90 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일자별 통계</a:t>
                      </a:r>
                      <a:endParaRPr lang="en-US" altLang="ko-KR" sz="7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변경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700" b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안랩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_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하단띠배너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_970*90 </a:t>
                      </a:r>
                      <a:r>
                        <a:rPr lang="en-US" altLang="ko-KR" sz="700" b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en-US" altLang="ko-KR" sz="7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700" b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네이버</a:t>
                      </a:r>
                      <a:r>
                        <a:rPr lang="en-US" altLang="ko-KR" sz="700" b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]</a:t>
                      </a:r>
                      <a:r>
                        <a:rPr lang="ko-KR" altLang="en-US" sz="700" b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일자별 통계</a:t>
                      </a:r>
                      <a:endParaRPr lang="en-US" altLang="ko-KR" sz="7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2436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신규 항목 추가</a:t>
                      </a: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ㄴ 구좌 노출수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엑셀 업로드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시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반영되는 노출수</a:t>
                      </a:r>
                      <a:endParaRPr lang="en-US" altLang="ko-KR" sz="8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ㄴ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노출수 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=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구좌노출수 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 2</a:t>
                      </a:r>
                      <a:endParaRPr lang="en-US" altLang="ko-KR" sz="8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711596"/>
                  </a:ext>
                </a:extLst>
              </a:tr>
              <a:tr h="2436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38364"/>
                  </a:ext>
                </a:extLst>
              </a:tr>
              <a:tr h="2436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551324"/>
                  </a:ext>
                </a:extLst>
              </a:tr>
            </a:tbl>
          </a:graphicData>
        </a:graphic>
      </p:graphicFrame>
      <p:sp>
        <p:nvSpPr>
          <p:cNvPr id="7" name="타원형 설명선 6"/>
          <p:cNvSpPr/>
          <p:nvPr/>
        </p:nvSpPr>
        <p:spPr>
          <a:xfrm>
            <a:off x="1946737" y="1161802"/>
            <a:ext cx="243125" cy="248910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9636" y="4070117"/>
            <a:ext cx="7327782" cy="30820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4247551" y="5106827"/>
            <a:ext cx="448887" cy="4128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46376"/>
              </p:ext>
            </p:extLst>
          </p:nvPr>
        </p:nvGraphicFramePr>
        <p:xfrm>
          <a:off x="980469" y="5673084"/>
          <a:ext cx="743193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41">
                  <a:extLst>
                    <a:ext uri="{9D8B030D-6E8A-4147-A177-3AD203B41FA5}">
                      <a16:colId xmlns:a16="http://schemas.microsoft.com/office/drawing/2014/main" val="574635853"/>
                    </a:ext>
                  </a:extLst>
                </a:gridCol>
                <a:gridCol w="935104">
                  <a:extLst>
                    <a:ext uri="{9D8B030D-6E8A-4147-A177-3AD203B41FA5}">
                      <a16:colId xmlns:a16="http://schemas.microsoft.com/office/drawing/2014/main" val="2858876200"/>
                    </a:ext>
                  </a:extLst>
                </a:gridCol>
                <a:gridCol w="935104">
                  <a:extLst>
                    <a:ext uri="{9D8B030D-6E8A-4147-A177-3AD203B41FA5}">
                      <a16:colId xmlns:a16="http://schemas.microsoft.com/office/drawing/2014/main" val="153637738"/>
                    </a:ext>
                  </a:extLst>
                </a:gridCol>
                <a:gridCol w="644341">
                  <a:extLst>
                    <a:ext uri="{9D8B030D-6E8A-4147-A177-3AD203B41FA5}">
                      <a16:colId xmlns:a16="http://schemas.microsoft.com/office/drawing/2014/main" val="849534608"/>
                    </a:ext>
                  </a:extLst>
                </a:gridCol>
                <a:gridCol w="644341">
                  <a:extLst>
                    <a:ext uri="{9D8B030D-6E8A-4147-A177-3AD203B41FA5}">
                      <a16:colId xmlns:a16="http://schemas.microsoft.com/office/drawing/2014/main" val="3198388346"/>
                    </a:ext>
                  </a:extLst>
                </a:gridCol>
                <a:gridCol w="644341">
                  <a:extLst>
                    <a:ext uri="{9D8B030D-6E8A-4147-A177-3AD203B41FA5}">
                      <a16:colId xmlns:a16="http://schemas.microsoft.com/office/drawing/2014/main" val="362829055"/>
                    </a:ext>
                  </a:extLst>
                </a:gridCol>
                <a:gridCol w="484119">
                  <a:extLst>
                    <a:ext uri="{9D8B030D-6E8A-4147-A177-3AD203B41FA5}">
                      <a16:colId xmlns:a16="http://schemas.microsoft.com/office/drawing/2014/main" val="3587219025"/>
                    </a:ext>
                  </a:extLst>
                </a:gridCol>
                <a:gridCol w="782571">
                  <a:extLst>
                    <a:ext uri="{9D8B030D-6E8A-4147-A177-3AD203B41FA5}">
                      <a16:colId xmlns:a16="http://schemas.microsoft.com/office/drawing/2014/main" val="3150049368"/>
                    </a:ext>
                  </a:extLst>
                </a:gridCol>
                <a:gridCol w="782571">
                  <a:extLst>
                    <a:ext uri="{9D8B030D-6E8A-4147-A177-3AD203B41FA5}">
                      <a16:colId xmlns:a16="http://schemas.microsoft.com/office/drawing/2014/main" val="340718117"/>
                    </a:ext>
                  </a:extLst>
                </a:gridCol>
                <a:gridCol w="935104">
                  <a:extLst>
                    <a:ext uri="{9D8B030D-6E8A-4147-A177-3AD203B41FA5}">
                      <a16:colId xmlns:a16="http://schemas.microsoft.com/office/drawing/2014/main" val="104585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요청수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요청받은 수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구좌 노출수</a:t>
                      </a:r>
                      <a:endParaRPr lang="ko-KR" altLang="en-US" sz="1100" b="1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노출수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클릭수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클릭률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CPC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수익금액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정산금액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ECPM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676222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980469" y="5666122"/>
            <a:ext cx="7431938" cy="377802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형 설명선 11"/>
          <p:cNvSpPr/>
          <p:nvPr/>
        </p:nvSpPr>
        <p:spPr>
          <a:xfrm>
            <a:off x="8290843" y="5475393"/>
            <a:ext cx="243125" cy="248910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28936" y="1338349"/>
            <a:ext cx="8254897" cy="4281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6/16 </a:t>
            </a:r>
            <a:r>
              <a:rPr lang="ko-KR" altLang="en-US" smtClean="0"/>
              <a:t>요청내용으로 변경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30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874016" y="262350"/>
            <a:ext cx="2688557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>
                <a:latin typeface="맑은 고딕" panose="020B0503020000020004" pitchFamily="50" charset="-127"/>
              </a:rPr>
              <a:t>홈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>
                <a:latin typeface="맑은 고딕" panose="020B0503020000020004" pitchFamily="50" charset="-127"/>
              </a:rPr>
              <a:t>네트워크광고통계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지면별통계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네이버</a:t>
            </a:r>
            <a:r>
              <a:rPr lang="en-US" altLang="ko-KR" sz="788" smtClean="0">
                <a:latin typeface="맑은 고딕" panose="020B0503020000020004" pitchFamily="50" charset="-127"/>
              </a:rPr>
              <a:t>(</a:t>
            </a:r>
            <a:r>
              <a:rPr lang="ko-KR" altLang="en-US" sz="788" smtClean="0">
                <a:latin typeface="맑은 고딕" panose="020B0503020000020004" pitchFamily="50" charset="-127"/>
              </a:rPr>
              <a:t>띠배너</a:t>
            </a:r>
            <a:r>
              <a:rPr lang="en-US" altLang="ko-KR" sz="788" smtClean="0">
                <a:latin typeface="맑은 고딕" panose="020B0503020000020004" pitchFamily="50" charset="-127"/>
              </a:rPr>
              <a:t>)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  <p:graphicFrame>
        <p:nvGraphicFramePr>
          <p:cNvPr id="29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530413"/>
              </p:ext>
            </p:extLst>
          </p:nvPr>
        </p:nvGraphicFramePr>
        <p:xfrm>
          <a:off x="8844742" y="475935"/>
          <a:ext cx="3017520" cy="1453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신규 항목 추가</a:t>
                      </a: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ㄴ 구좌 노출수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=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노출수 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 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ㄴ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노출수 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=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엑셀 업로드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시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반영되는 노출수</a:t>
                      </a:r>
                      <a:endParaRPr lang="en-US" altLang="ko-KR" sz="8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2436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711596"/>
                  </a:ext>
                </a:extLst>
              </a:tr>
              <a:tr h="2436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38364"/>
                  </a:ext>
                </a:extLst>
              </a:tr>
              <a:tr h="2436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55132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5781"/>
          <a:stretch/>
        </p:blipFill>
        <p:spPr>
          <a:xfrm>
            <a:off x="290946" y="487365"/>
            <a:ext cx="8484165" cy="3087108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4341265" y="3754441"/>
            <a:ext cx="44888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77869" y="1767491"/>
            <a:ext cx="8054117" cy="30820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71" y="3075710"/>
            <a:ext cx="8486240" cy="49876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577271" y="4574488"/>
          <a:ext cx="80762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41">
                  <a:extLst>
                    <a:ext uri="{9D8B030D-6E8A-4147-A177-3AD203B41FA5}">
                      <a16:colId xmlns:a16="http://schemas.microsoft.com/office/drawing/2014/main" val="1195382353"/>
                    </a:ext>
                  </a:extLst>
                </a:gridCol>
                <a:gridCol w="644341">
                  <a:extLst>
                    <a:ext uri="{9D8B030D-6E8A-4147-A177-3AD203B41FA5}">
                      <a16:colId xmlns:a16="http://schemas.microsoft.com/office/drawing/2014/main" val="574635853"/>
                    </a:ext>
                  </a:extLst>
                </a:gridCol>
                <a:gridCol w="935104">
                  <a:extLst>
                    <a:ext uri="{9D8B030D-6E8A-4147-A177-3AD203B41FA5}">
                      <a16:colId xmlns:a16="http://schemas.microsoft.com/office/drawing/2014/main" val="2858876200"/>
                    </a:ext>
                  </a:extLst>
                </a:gridCol>
                <a:gridCol w="935104">
                  <a:extLst>
                    <a:ext uri="{9D8B030D-6E8A-4147-A177-3AD203B41FA5}">
                      <a16:colId xmlns:a16="http://schemas.microsoft.com/office/drawing/2014/main" val="153637738"/>
                    </a:ext>
                  </a:extLst>
                </a:gridCol>
                <a:gridCol w="644341">
                  <a:extLst>
                    <a:ext uri="{9D8B030D-6E8A-4147-A177-3AD203B41FA5}">
                      <a16:colId xmlns:a16="http://schemas.microsoft.com/office/drawing/2014/main" val="849534608"/>
                    </a:ext>
                  </a:extLst>
                </a:gridCol>
                <a:gridCol w="644341">
                  <a:extLst>
                    <a:ext uri="{9D8B030D-6E8A-4147-A177-3AD203B41FA5}">
                      <a16:colId xmlns:a16="http://schemas.microsoft.com/office/drawing/2014/main" val="3198388346"/>
                    </a:ext>
                  </a:extLst>
                </a:gridCol>
                <a:gridCol w="644341">
                  <a:extLst>
                    <a:ext uri="{9D8B030D-6E8A-4147-A177-3AD203B41FA5}">
                      <a16:colId xmlns:a16="http://schemas.microsoft.com/office/drawing/2014/main" val="362829055"/>
                    </a:ext>
                  </a:extLst>
                </a:gridCol>
                <a:gridCol w="484119">
                  <a:extLst>
                    <a:ext uri="{9D8B030D-6E8A-4147-A177-3AD203B41FA5}">
                      <a16:colId xmlns:a16="http://schemas.microsoft.com/office/drawing/2014/main" val="3587219025"/>
                    </a:ext>
                  </a:extLst>
                </a:gridCol>
                <a:gridCol w="782571">
                  <a:extLst>
                    <a:ext uri="{9D8B030D-6E8A-4147-A177-3AD203B41FA5}">
                      <a16:colId xmlns:a16="http://schemas.microsoft.com/office/drawing/2014/main" val="3150049368"/>
                    </a:ext>
                  </a:extLst>
                </a:gridCol>
                <a:gridCol w="782571">
                  <a:extLst>
                    <a:ext uri="{9D8B030D-6E8A-4147-A177-3AD203B41FA5}">
                      <a16:colId xmlns:a16="http://schemas.microsoft.com/office/drawing/2014/main" val="340718117"/>
                    </a:ext>
                  </a:extLst>
                </a:gridCol>
                <a:gridCol w="935104">
                  <a:extLst>
                    <a:ext uri="{9D8B030D-6E8A-4147-A177-3AD203B41FA5}">
                      <a16:colId xmlns:a16="http://schemas.microsoft.com/office/drawing/2014/main" val="104585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지면명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요청수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요청받은 수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구좌 노출수</a:t>
                      </a:r>
                      <a:endParaRPr lang="ko-KR" altLang="en-US" sz="1100" b="1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노출수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클릭수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클릭률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CPC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수익금액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정산금액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ECPM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67622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937" y="3320011"/>
            <a:ext cx="1817544" cy="21226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527570" y="4567526"/>
            <a:ext cx="8125979" cy="377802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형 설명선 32"/>
          <p:cNvSpPr/>
          <p:nvPr/>
        </p:nvSpPr>
        <p:spPr>
          <a:xfrm>
            <a:off x="8531986" y="4363531"/>
            <a:ext cx="243125" cy="248910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13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724929"/>
              </p:ext>
            </p:extLst>
          </p:nvPr>
        </p:nvGraphicFramePr>
        <p:xfrm>
          <a:off x="8844742" y="5769030"/>
          <a:ext cx="3017520" cy="749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137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3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mtClean="0"/>
                        <a:t>일자별 통계 팝업 </a:t>
                      </a:r>
                      <a:r>
                        <a:rPr lang="en-US" altLang="ko-KR" sz="1000" smtClean="0"/>
                        <a:t>(p.6)</a:t>
                      </a:r>
                      <a:endParaRPr lang="ko-KR" altLang="en-US" sz="100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2303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711596"/>
                  </a:ext>
                </a:extLst>
              </a:tr>
            </a:tbl>
          </a:graphicData>
        </a:graphic>
      </p:graphicFrame>
      <p:sp>
        <p:nvSpPr>
          <p:cNvPr id="14" name="타원형 설명선 13"/>
          <p:cNvSpPr/>
          <p:nvPr/>
        </p:nvSpPr>
        <p:spPr>
          <a:xfrm>
            <a:off x="1385811" y="2030779"/>
            <a:ext cx="243125" cy="248910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#1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28936" y="1338349"/>
            <a:ext cx="8254897" cy="4281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6/17 </a:t>
            </a:r>
            <a:r>
              <a:rPr lang="ko-KR" altLang="en-US" smtClean="0"/>
              <a:t>요청내용으로 변경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09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23" y="915168"/>
            <a:ext cx="8356825" cy="409740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74016" y="262350"/>
            <a:ext cx="3637534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>
                <a:latin typeface="맑은 고딕" panose="020B0503020000020004" pitchFamily="50" charset="-127"/>
              </a:rPr>
              <a:t>홈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>
                <a:latin typeface="맑은 고딕" panose="020B0503020000020004" pitchFamily="50" charset="-127"/>
              </a:rPr>
              <a:t>네트워크광고통계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지면별통계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네이버</a:t>
            </a:r>
            <a:r>
              <a:rPr lang="en-US" altLang="ko-KR" sz="788" smtClean="0">
                <a:latin typeface="맑은 고딕" panose="020B0503020000020004" pitchFamily="50" charset="-127"/>
              </a:rPr>
              <a:t>(</a:t>
            </a:r>
            <a:r>
              <a:rPr lang="ko-KR" altLang="en-US" sz="788" smtClean="0">
                <a:latin typeface="맑은 고딕" panose="020B0503020000020004" pitchFamily="50" charset="-127"/>
              </a:rPr>
              <a:t>띠배너</a:t>
            </a:r>
            <a:r>
              <a:rPr lang="en-US" altLang="ko-KR" sz="788" smtClean="0">
                <a:latin typeface="맑은 고딕" panose="020B0503020000020004" pitchFamily="50" charset="-127"/>
              </a:rPr>
              <a:t>) &gt; </a:t>
            </a:r>
            <a:r>
              <a:rPr lang="ko-KR" altLang="en-US" sz="788" smtClean="0">
                <a:latin typeface="맑은 고딕" panose="020B0503020000020004" pitchFamily="50" charset="-127"/>
              </a:rPr>
              <a:t>일자별 통계 </a:t>
            </a:r>
            <a:r>
              <a:rPr lang="en-US" altLang="ko-KR" sz="788" smtClean="0">
                <a:latin typeface="맑은 고딕" panose="020B0503020000020004" pitchFamily="50" charset="-127"/>
              </a:rPr>
              <a:t>(</a:t>
            </a:r>
            <a:r>
              <a:rPr lang="ko-KR" altLang="en-US" sz="788" smtClean="0">
                <a:latin typeface="맑은 고딕" panose="020B0503020000020004" pitchFamily="50" charset="-127"/>
              </a:rPr>
              <a:t>팝업</a:t>
            </a:r>
            <a:r>
              <a:rPr lang="en-US" altLang="ko-KR" sz="788" smtClean="0">
                <a:latin typeface="맑은 고딕" panose="020B0503020000020004" pitchFamily="50" charset="-127"/>
              </a:rPr>
              <a:t>)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185" y="1392064"/>
            <a:ext cx="1534932" cy="16241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723805"/>
              </p:ext>
            </p:extLst>
          </p:nvPr>
        </p:nvGraphicFramePr>
        <p:xfrm>
          <a:off x="8844742" y="475935"/>
          <a:ext cx="3017520" cy="16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형식 변경</a:t>
                      </a: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기존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안랩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_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하단띠배너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_970*90 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일자별 통계</a:t>
                      </a:r>
                      <a:endParaRPr lang="en-US" altLang="ko-KR" sz="7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변경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700" b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안랩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_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하단띠배너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_970*90 </a:t>
                      </a:r>
                      <a:r>
                        <a:rPr lang="en-US" altLang="ko-KR" sz="700" b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en-US" altLang="ko-KR" sz="7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700" b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네이버</a:t>
                      </a:r>
                      <a:r>
                        <a:rPr lang="en-US" altLang="ko-KR" sz="700" b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]</a:t>
                      </a:r>
                      <a:r>
                        <a:rPr lang="ko-KR" altLang="en-US" sz="700" b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일자별 통계</a:t>
                      </a:r>
                      <a:endParaRPr lang="en-US" altLang="ko-KR" sz="7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2436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신규 항목 추가</a:t>
                      </a: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ㄴ 구좌 노출수 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=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노출수 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 2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ㄴ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노출수 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=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엑셀 업로드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시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반영되는 노출수</a:t>
                      </a:r>
                      <a:endParaRPr lang="en-US" altLang="ko-KR" sz="8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711596"/>
                  </a:ext>
                </a:extLst>
              </a:tr>
              <a:tr h="2436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38364"/>
                  </a:ext>
                </a:extLst>
              </a:tr>
              <a:tr h="2436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551324"/>
                  </a:ext>
                </a:extLst>
              </a:tr>
            </a:tbl>
          </a:graphicData>
        </a:graphic>
      </p:graphicFrame>
      <p:sp>
        <p:nvSpPr>
          <p:cNvPr id="7" name="타원형 설명선 6"/>
          <p:cNvSpPr/>
          <p:nvPr/>
        </p:nvSpPr>
        <p:spPr>
          <a:xfrm>
            <a:off x="1946737" y="1161802"/>
            <a:ext cx="243125" cy="248910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9636" y="4070117"/>
            <a:ext cx="7327782" cy="30820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4247551" y="5106827"/>
            <a:ext cx="448887" cy="4128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980469" y="5673084"/>
          <a:ext cx="743193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41">
                  <a:extLst>
                    <a:ext uri="{9D8B030D-6E8A-4147-A177-3AD203B41FA5}">
                      <a16:colId xmlns:a16="http://schemas.microsoft.com/office/drawing/2014/main" val="574635853"/>
                    </a:ext>
                  </a:extLst>
                </a:gridCol>
                <a:gridCol w="935104">
                  <a:extLst>
                    <a:ext uri="{9D8B030D-6E8A-4147-A177-3AD203B41FA5}">
                      <a16:colId xmlns:a16="http://schemas.microsoft.com/office/drawing/2014/main" val="2858876200"/>
                    </a:ext>
                  </a:extLst>
                </a:gridCol>
                <a:gridCol w="935104">
                  <a:extLst>
                    <a:ext uri="{9D8B030D-6E8A-4147-A177-3AD203B41FA5}">
                      <a16:colId xmlns:a16="http://schemas.microsoft.com/office/drawing/2014/main" val="153637738"/>
                    </a:ext>
                  </a:extLst>
                </a:gridCol>
                <a:gridCol w="644341">
                  <a:extLst>
                    <a:ext uri="{9D8B030D-6E8A-4147-A177-3AD203B41FA5}">
                      <a16:colId xmlns:a16="http://schemas.microsoft.com/office/drawing/2014/main" val="849534608"/>
                    </a:ext>
                  </a:extLst>
                </a:gridCol>
                <a:gridCol w="644341">
                  <a:extLst>
                    <a:ext uri="{9D8B030D-6E8A-4147-A177-3AD203B41FA5}">
                      <a16:colId xmlns:a16="http://schemas.microsoft.com/office/drawing/2014/main" val="3198388346"/>
                    </a:ext>
                  </a:extLst>
                </a:gridCol>
                <a:gridCol w="644341">
                  <a:extLst>
                    <a:ext uri="{9D8B030D-6E8A-4147-A177-3AD203B41FA5}">
                      <a16:colId xmlns:a16="http://schemas.microsoft.com/office/drawing/2014/main" val="362829055"/>
                    </a:ext>
                  </a:extLst>
                </a:gridCol>
                <a:gridCol w="484119">
                  <a:extLst>
                    <a:ext uri="{9D8B030D-6E8A-4147-A177-3AD203B41FA5}">
                      <a16:colId xmlns:a16="http://schemas.microsoft.com/office/drawing/2014/main" val="3587219025"/>
                    </a:ext>
                  </a:extLst>
                </a:gridCol>
                <a:gridCol w="782571">
                  <a:extLst>
                    <a:ext uri="{9D8B030D-6E8A-4147-A177-3AD203B41FA5}">
                      <a16:colId xmlns:a16="http://schemas.microsoft.com/office/drawing/2014/main" val="3150049368"/>
                    </a:ext>
                  </a:extLst>
                </a:gridCol>
                <a:gridCol w="782571">
                  <a:extLst>
                    <a:ext uri="{9D8B030D-6E8A-4147-A177-3AD203B41FA5}">
                      <a16:colId xmlns:a16="http://schemas.microsoft.com/office/drawing/2014/main" val="340718117"/>
                    </a:ext>
                  </a:extLst>
                </a:gridCol>
                <a:gridCol w="935104">
                  <a:extLst>
                    <a:ext uri="{9D8B030D-6E8A-4147-A177-3AD203B41FA5}">
                      <a16:colId xmlns:a16="http://schemas.microsoft.com/office/drawing/2014/main" val="104585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요청수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요청받은 수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구좌 노출수</a:t>
                      </a:r>
                      <a:endParaRPr lang="ko-KR" altLang="en-US" sz="1100" b="1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노출수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클릭수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클릭률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CPC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수익금액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정산금액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ECPM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676222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980469" y="5666122"/>
            <a:ext cx="7431938" cy="377802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형 설명선 11"/>
          <p:cNvSpPr/>
          <p:nvPr/>
        </p:nvSpPr>
        <p:spPr>
          <a:xfrm>
            <a:off x="8290843" y="5475393"/>
            <a:ext cx="243125" cy="248910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28936" y="1338349"/>
            <a:ext cx="8254897" cy="4281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6/17 </a:t>
            </a:r>
            <a:r>
              <a:rPr lang="ko-KR" altLang="en-US" smtClean="0"/>
              <a:t>요청내용으로 변경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128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874016" y="262350"/>
            <a:ext cx="2688557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>
                <a:latin typeface="맑은 고딕" panose="020B0503020000020004" pitchFamily="50" charset="-127"/>
              </a:rPr>
              <a:t>홈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>
                <a:latin typeface="맑은 고딕" panose="020B0503020000020004" pitchFamily="50" charset="-127"/>
              </a:rPr>
              <a:t>네트워크광고통계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지면별통계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네이버</a:t>
            </a:r>
            <a:r>
              <a:rPr lang="en-US" altLang="ko-KR" sz="788" smtClean="0">
                <a:latin typeface="맑은 고딕" panose="020B0503020000020004" pitchFamily="50" charset="-127"/>
              </a:rPr>
              <a:t>(</a:t>
            </a:r>
            <a:r>
              <a:rPr lang="ko-KR" altLang="en-US" sz="788" smtClean="0">
                <a:latin typeface="맑은 고딕" panose="020B0503020000020004" pitchFamily="50" charset="-127"/>
              </a:rPr>
              <a:t>띠배너</a:t>
            </a:r>
            <a:r>
              <a:rPr lang="en-US" altLang="ko-KR" sz="788" smtClean="0">
                <a:latin typeface="맑은 고딕" panose="020B0503020000020004" pitchFamily="50" charset="-127"/>
              </a:rPr>
              <a:t>)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  <p:graphicFrame>
        <p:nvGraphicFramePr>
          <p:cNvPr id="29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230316"/>
              </p:ext>
            </p:extLst>
          </p:nvPr>
        </p:nvGraphicFramePr>
        <p:xfrm>
          <a:off x="8844742" y="475935"/>
          <a:ext cx="3017520" cy="157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신규 항목 추가</a:t>
                      </a: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ㄴ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노출수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=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네이버 노출수 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 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ㄴ 네이버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노출수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=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엑셀 업로드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시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반영되는 노출수</a:t>
                      </a:r>
                      <a:endParaRPr lang="en-US" altLang="ko-KR" sz="8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추가 </a:t>
                      </a:r>
                      <a:endParaRPr lang="en-US" altLang="ko-KR" sz="8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ㄴ </a:t>
                      </a:r>
                      <a:r>
                        <a:rPr lang="en-US" altLang="ko-KR" sz="800" smtClean="0"/>
                        <a:t>* </a:t>
                      </a:r>
                      <a:r>
                        <a:rPr lang="ko-KR" altLang="en-US" sz="800" smtClean="0"/>
                        <a:t>네이버 노출수 기준으로 클릭률</a:t>
                      </a:r>
                      <a:r>
                        <a:rPr lang="en-US" altLang="ko-KR" sz="800" smtClean="0"/>
                        <a:t>, ECPM </a:t>
                      </a:r>
                      <a:r>
                        <a:rPr lang="ko-KR" altLang="en-US" sz="800" smtClean="0"/>
                        <a:t>계산 </a:t>
                      </a: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351346"/>
                  </a:ext>
                </a:extLst>
              </a:tr>
              <a:tr h="243600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노출수 활용해 수식으로 계산되는 데이터 기존과 동일</a:t>
                      </a:r>
                      <a:endParaRPr lang="en-US" altLang="ko-KR" sz="900" b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ko-KR" altLang="en-US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클릭률 </a:t>
                      </a:r>
                      <a:r>
                        <a:rPr lang="en-US" altLang="ko-KR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클릭수</a:t>
                      </a:r>
                      <a:r>
                        <a:rPr lang="en-US" altLang="ko-KR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구좌노출수</a:t>
                      </a:r>
                      <a:r>
                        <a:rPr lang="ko-KR" altLang="en-US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*100</a:t>
                      </a:r>
                    </a:p>
                    <a:p>
                      <a:pPr algn="l"/>
                      <a:r>
                        <a:rPr lang="en-US" altLang="ko-KR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ECPM = </a:t>
                      </a:r>
                      <a:r>
                        <a:rPr lang="ko-KR" altLang="en-US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수익금액</a:t>
                      </a:r>
                      <a:r>
                        <a:rPr lang="en-US" altLang="ko-KR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구좌노출수</a:t>
                      </a:r>
                      <a:r>
                        <a:rPr lang="ko-KR" altLang="en-US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1000</a:t>
                      </a:r>
                      <a:endParaRPr lang="ko-KR" altLang="en-US" sz="9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71159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5781"/>
          <a:stretch/>
        </p:blipFill>
        <p:spPr>
          <a:xfrm>
            <a:off x="290946" y="487365"/>
            <a:ext cx="8484165" cy="308710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707805" y="1446326"/>
            <a:ext cx="2022138" cy="17388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71" y="3075710"/>
            <a:ext cx="8486240" cy="49876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95139"/>
              </p:ext>
            </p:extLst>
          </p:nvPr>
        </p:nvGraphicFramePr>
        <p:xfrm>
          <a:off x="793402" y="3802284"/>
          <a:ext cx="7702063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41">
                  <a:extLst>
                    <a:ext uri="{9D8B030D-6E8A-4147-A177-3AD203B41FA5}">
                      <a16:colId xmlns:a16="http://schemas.microsoft.com/office/drawing/2014/main" val="1195382353"/>
                    </a:ext>
                  </a:extLst>
                </a:gridCol>
                <a:gridCol w="644341">
                  <a:extLst>
                    <a:ext uri="{9D8B030D-6E8A-4147-A177-3AD203B41FA5}">
                      <a16:colId xmlns:a16="http://schemas.microsoft.com/office/drawing/2014/main" val="574635853"/>
                    </a:ext>
                  </a:extLst>
                </a:gridCol>
                <a:gridCol w="935104">
                  <a:extLst>
                    <a:ext uri="{9D8B030D-6E8A-4147-A177-3AD203B41FA5}">
                      <a16:colId xmlns:a16="http://schemas.microsoft.com/office/drawing/2014/main" val="28588762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849534608"/>
                    </a:ext>
                  </a:extLst>
                </a:gridCol>
                <a:gridCol w="644341">
                  <a:extLst>
                    <a:ext uri="{9D8B030D-6E8A-4147-A177-3AD203B41FA5}">
                      <a16:colId xmlns:a16="http://schemas.microsoft.com/office/drawing/2014/main" val="3198388346"/>
                    </a:ext>
                  </a:extLst>
                </a:gridCol>
                <a:gridCol w="644341">
                  <a:extLst>
                    <a:ext uri="{9D8B030D-6E8A-4147-A177-3AD203B41FA5}">
                      <a16:colId xmlns:a16="http://schemas.microsoft.com/office/drawing/2014/main" val="362829055"/>
                    </a:ext>
                  </a:extLst>
                </a:gridCol>
                <a:gridCol w="484119">
                  <a:extLst>
                    <a:ext uri="{9D8B030D-6E8A-4147-A177-3AD203B41FA5}">
                      <a16:colId xmlns:a16="http://schemas.microsoft.com/office/drawing/2014/main" val="3587219025"/>
                    </a:ext>
                  </a:extLst>
                </a:gridCol>
                <a:gridCol w="782571">
                  <a:extLst>
                    <a:ext uri="{9D8B030D-6E8A-4147-A177-3AD203B41FA5}">
                      <a16:colId xmlns:a16="http://schemas.microsoft.com/office/drawing/2014/main" val="3150049368"/>
                    </a:ext>
                  </a:extLst>
                </a:gridCol>
                <a:gridCol w="782571">
                  <a:extLst>
                    <a:ext uri="{9D8B030D-6E8A-4147-A177-3AD203B41FA5}">
                      <a16:colId xmlns:a16="http://schemas.microsoft.com/office/drawing/2014/main" val="340718117"/>
                    </a:ext>
                  </a:extLst>
                </a:gridCol>
                <a:gridCol w="935104">
                  <a:extLst>
                    <a:ext uri="{9D8B030D-6E8A-4147-A177-3AD203B41FA5}">
                      <a16:colId xmlns:a16="http://schemas.microsoft.com/office/drawing/2014/main" val="104585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지면명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요청수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요청받은 수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노출수</a:t>
                      </a:r>
                      <a:endParaRPr lang="en-US" altLang="ko-KR" sz="1100" b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네이버 노출수</a:t>
                      </a: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클릭수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클릭률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CPC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수익금액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정산금액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ECPM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67622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937" y="3320011"/>
            <a:ext cx="1817544" cy="21226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042458" y="3811948"/>
            <a:ext cx="1163782" cy="377802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형 설명선 32"/>
          <p:cNvSpPr/>
          <p:nvPr/>
        </p:nvSpPr>
        <p:spPr>
          <a:xfrm>
            <a:off x="4098140" y="3677828"/>
            <a:ext cx="243125" cy="248910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13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636935"/>
              </p:ext>
            </p:extLst>
          </p:nvPr>
        </p:nvGraphicFramePr>
        <p:xfrm>
          <a:off x="8844742" y="5769030"/>
          <a:ext cx="3017520" cy="749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137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3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mtClean="0"/>
                        <a:t>일자별 통계 팝업 </a:t>
                      </a:r>
                      <a:r>
                        <a:rPr lang="en-US" altLang="ko-KR" sz="1000" smtClean="0"/>
                        <a:t>(p.8)</a:t>
                      </a:r>
                      <a:endParaRPr lang="ko-KR" altLang="en-US" sz="100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2303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711596"/>
                  </a:ext>
                </a:extLst>
              </a:tr>
            </a:tbl>
          </a:graphicData>
        </a:graphic>
      </p:graphicFrame>
      <p:sp>
        <p:nvSpPr>
          <p:cNvPr id="14" name="타원형 설명선 13"/>
          <p:cNvSpPr/>
          <p:nvPr/>
        </p:nvSpPr>
        <p:spPr>
          <a:xfrm>
            <a:off x="1385811" y="2030779"/>
            <a:ext cx="243125" cy="248910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#1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4362" y="1438013"/>
            <a:ext cx="49966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mtClean="0"/>
              <a:t>* </a:t>
            </a:r>
            <a:r>
              <a:rPr lang="ko-KR" altLang="en-US" sz="800" smtClean="0"/>
              <a:t>네이버 노출수 기준으로 </a:t>
            </a:r>
            <a:r>
              <a:rPr lang="ko-KR" altLang="en-US" sz="800"/>
              <a:t>클릭률</a:t>
            </a:r>
            <a:r>
              <a:rPr lang="en-US" altLang="ko-KR" sz="800"/>
              <a:t>, ECPM </a:t>
            </a:r>
            <a:r>
              <a:rPr lang="ko-KR" altLang="en-US" sz="800" smtClean="0"/>
              <a:t>계산 </a:t>
            </a:r>
            <a:endParaRPr lang="ko-KR" altLang="en-US" sz="800"/>
          </a:p>
        </p:txBody>
      </p:sp>
      <p:sp>
        <p:nvSpPr>
          <p:cNvPr id="17" name="타원형 설명선 16"/>
          <p:cNvSpPr/>
          <p:nvPr/>
        </p:nvSpPr>
        <p:spPr>
          <a:xfrm>
            <a:off x="4729943" y="1189104"/>
            <a:ext cx="243125" cy="248910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>
            <a:off x="4341265" y="2999971"/>
            <a:ext cx="44888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628936" y="1338349"/>
            <a:ext cx="8254897" cy="4281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6/22 </a:t>
            </a:r>
            <a:r>
              <a:rPr lang="ko-KR" altLang="en-US" smtClean="0"/>
              <a:t>요청내용으로 변경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60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23" y="915168"/>
            <a:ext cx="8356825" cy="409740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74016" y="262350"/>
            <a:ext cx="3637534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>
                <a:latin typeface="맑은 고딕" panose="020B0503020000020004" pitchFamily="50" charset="-127"/>
              </a:rPr>
              <a:t>홈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>
                <a:latin typeface="맑은 고딕" panose="020B0503020000020004" pitchFamily="50" charset="-127"/>
              </a:rPr>
              <a:t>네트워크광고통계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지면별통계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네이버</a:t>
            </a:r>
            <a:r>
              <a:rPr lang="en-US" altLang="ko-KR" sz="788" smtClean="0">
                <a:latin typeface="맑은 고딕" panose="020B0503020000020004" pitchFamily="50" charset="-127"/>
              </a:rPr>
              <a:t>(</a:t>
            </a:r>
            <a:r>
              <a:rPr lang="ko-KR" altLang="en-US" sz="788" smtClean="0">
                <a:latin typeface="맑은 고딕" panose="020B0503020000020004" pitchFamily="50" charset="-127"/>
              </a:rPr>
              <a:t>띠배너</a:t>
            </a:r>
            <a:r>
              <a:rPr lang="en-US" altLang="ko-KR" sz="788" smtClean="0">
                <a:latin typeface="맑은 고딕" panose="020B0503020000020004" pitchFamily="50" charset="-127"/>
              </a:rPr>
              <a:t>) &gt; </a:t>
            </a:r>
            <a:r>
              <a:rPr lang="ko-KR" altLang="en-US" sz="788" smtClean="0">
                <a:latin typeface="맑은 고딕" panose="020B0503020000020004" pitchFamily="50" charset="-127"/>
              </a:rPr>
              <a:t>일자별 통계 </a:t>
            </a:r>
            <a:r>
              <a:rPr lang="en-US" altLang="ko-KR" sz="788" smtClean="0">
                <a:latin typeface="맑은 고딕" panose="020B0503020000020004" pitchFamily="50" charset="-127"/>
              </a:rPr>
              <a:t>(</a:t>
            </a:r>
            <a:r>
              <a:rPr lang="ko-KR" altLang="en-US" sz="788" smtClean="0">
                <a:latin typeface="맑은 고딕" panose="020B0503020000020004" pitchFamily="50" charset="-127"/>
              </a:rPr>
              <a:t>팝업</a:t>
            </a:r>
            <a:r>
              <a:rPr lang="en-US" altLang="ko-KR" sz="788" smtClean="0">
                <a:latin typeface="맑은 고딕" panose="020B0503020000020004" pitchFamily="50" charset="-127"/>
              </a:rPr>
              <a:t>)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185" y="1392064"/>
            <a:ext cx="1534932" cy="16241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894278"/>
              </p:ext>
            </p:extLst>
          </p:nvPr>
        </p:nvGraphicFramePr>
        <p:xfrm>
          <a:off x="8844742" y="475935"/>
          <a:ext cx="3017520" cy="2030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형식 변경</a:t>
                      </a: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기존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안랩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_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하단띠배너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_970*90 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일자별 통계</a:t>
                      </a:r>
                      <a:endParaRPr lang="en-US" altLang="ko-KR" sz="7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변경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700" b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안랩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_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하단띠배너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_970*90 </a:t>
                      </a:r>
                      <a:r>
                        <a:rPr lang="en-US" altLang="ko-KR" sz="700" b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en-US" altLang="ko-KR" sz="7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700" b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네이버</a:t>
                      </a:r>
                      <a:r>
                        <a:rPr lang="en-US" altLang="ko-KR" sz="700" b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]</a:t>
                      </a:r>
                      <a:r>
                        <a:rPr lang="ko-KR" altLang="en-US" sz="700" b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일자별 통계</a:t>
                      </a:r>
                      <a:endParaRPr lang="en-US" altLang="ko-KR" sz="7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  <a:tr h="2436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신규 항목 추가</a:t>
                      </a: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ㄴ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노출수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=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네이버 노출수 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 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ㄴ 네이버 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노출수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=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엑셀 업로드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시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반영되는 노출수</a:t>
                      </a:r>
                      <a:endParaRPr lang="en-US" altLang="ko-KR" sz="8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711596"/>
                  </a:ext>
                </a:extLst>
              </a:tr>
              <a:tr h="2436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추가 </a:t>
                      </a:r>
                      <a:endParaRPr lang="en-US" altLang="ko-KR" sz="8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ㄴ </a:t>
                      </a:r>
                      <a:r>
                        <a:rPr lang="en-US" altLang="ko-KR" sz="800" smtClean="0"/>
                        <a:t>* </a:t>
                      </a:r>
                      <a:r>
                        <a:rPr lang="ko-KR" altLang="en-US" sz="800" smtClean="0"/>
                        <a:t>네이버 노출수 기준으로 클릭률</a:t>
                      </a:r>
                      <a:r>
                        <a:rPr lang="en-US" altLang="ko-KR" sz="800" smtClean="0"/>
                        <a:t>, ECPM </a:t>
                      </a:r>
                      <a:r>
                        <a:rPr lang="ko-KR" altLang="en-US" sz="800" smtClean="0"/>
                        <a:t>계산 </a:t>
                      </a: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38924"/>
                  </a:ext>
                </a:extLst>
              </a:tr>
              <a:tr h="243600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노출수 활용해 수식으로 계산되는 데이터 기존과 동일</a:t>
                      </a:r>
                      <a:endParaRPr lang="en-US" altLang="ko-KR" sz="900" b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/>
                      <a:r>
                        <a:rPr lang="ko-KR" altLang="en-US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클릭률 </a:t>
                      </a:r>
                      <a:r>
                        <a:rPr lang="en-US" altLang="ko-KR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= </a:t>
                      </a:r>
                      <a:r>
                        <a:rPr lang="ko-KR" altLang="en-US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클릭수</a:t>
                      </a:r>
                      <a:r>
                        <a:rPr lang="en-US" altLang="ko-KR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구좌노출수</a:t>
                      </a:r>
                      <a:r>
                        <a:rPr lang="ko-KR" altLang="en-US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*100</a:t>
                      </a:r>
                    </a:p>
                    <a:p>
                      <a:pPr algn="l"/>
                      <a:r>
                        <a:rPr lang="en-US" altLang="ko-KR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ECPM = </a:t>
                      </a:r>
                      <a:r>
                        <a:rPr lang="ko-KR" altLang="en-US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수익금액</a:t>
                      </a:r>
                      <a:r>
                        <a:rPr lang="en-US" altLang="ko-KR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구좌노출수</a:t>
                      </a:r>
                      <a:r>
                        <a:rPr lang="ko-KR" altLang="en-US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 1000</a:t>
                      </a:r>
                      <a:endParaRPr lang="ko-KR" altLang="en-US" sz="9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38364"/>
                  </a:ext>
                </a:extLst>
              </a:tr>
            </a:tbl>
          </a:graphicData>
        </a:graphic>
      </p:graphicFrame>
      <p:sp>
        <p:nvSpPr>
          <p:cNvPr id="7" name="타원형 설명선 6"/>
          <p:cNvSpPr/>
          <p:nvPr/>
        </p:nvSpPr>
        <p:spPr>
          <a:xfrm>
            <a:off x="1951448" y="1125555"/>
            <a:ext cx="243125" cy="248910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4247551" y="5106827"/>
            <a:ext cx="448887" cy="4128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780255"/>
              </p:ext>
            </p:extLst>
          </p:nvPr>
        </p:nvGraphicFramePr>
        <p:xfrm>
          <a:off x="980469" y="5673084"/>
          <a:ext cx="7057722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41">
                  <a:extLst>
                    <a:ext uri="{9D8B030D-6E8A-4147-A177-3AD203B41FA5}">
                      <a16:colId xmlns:a16="http://schemas.microsoft.com/office/drawing/2014/main" val="574635853"/>
                    </a:ext>
                  </a:extLst>
                </a:gridCol>
                <a:gridCol w="935104">
                  <a:extLst>
                    <a:ext uri="{9D8B030D-6E8A-4147-A177-3AD203B41FA5}">
                      <a16:colId xmlns:a16="http://schemas.microsoft.com/office/drawing/2014/main" val="28588762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849534608"/>
                    </a:ext>
                  </a:extLst>
                </a:gridCol>
                <a:gridCol w="644341">
                  <a:extLst>
                    <a:ext uri="{9D8B030D-6E8A-4147-A177-3AD203B41FA5}">
                      <a16:colId xmlns:a16="http://schemas.microsoft.com/office/drawing/2014/main" val="3198388346"/>
                    </a:ext>
                  </a:extLst>
                </a:gridCol>
                <a:gridCol w="644341">
                  <a:extLst>
                    <a:ext uri="{9D8B030D-6E8A-4147-A177-3AD203B41FA5}">
                      <a16:colId xmlns:a16="http://schemas.microsoft.com/office/drawing/2014/main" val="362829055"/>
                    </a:ext>
                  </a:extLst>
                </a:gridCol>
                <a:gridCol w="484119">
                  <a:extLst>
                    <a:ext uri="{9D8B030D-6E8A-4147-A177-3AD203B41FA5}">
                      <a16:colId xmlns:a16="http://schemas.microsoft.com/office/drawing/2014/main" val="3587219025"/>
                    </a:ext>
                  </a:extLst>
                </a:gridCol>
                <a:gridCol w="782571">
                  <a:extLst>
                    <a:ext uri="{9D8B030D-6E8A-4147-A177-3AD203B41FA5}">
                      <a16:colId xmlns:a16="http://schemas.microsoft.com/office/drawing/2014/main" val="3150049368"/>
                    </a:ext>
                  </a:extLst>
                </a:gridCol>
                <a:gridCol w="782571">
                  <a:extLst>
                    <a:ext uri="{9D8B030D-6E8A-4147-A177-3AD203B41FA5}">
                      <a16:colId xmlns:a16="http://schemas.microsoft.com/office/drawing/2014/main" val="340718117"/>
                    </a:ext>
                  </a:extLst>
                </a:gridCol>
                <a:gridCol w="935104">
                  <a:extLst>
                    <a:ext uri="{9D8B030D-6E8A-4147-A177-3AD203B41FA5}">
                      <a16:colId xmlns:a16="http://schemas.microsoft.com/office/drawing/2014/main" val="104585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요청수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요청받은 수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노출수</a:t>
                      </a:r>
                      <a:endParaRPr lang="en-US" altLang="ko-KR" sz="1100" b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네이버 노출수</a:t>
                      </a: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클릭수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클릭률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CPC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수익금액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정산금액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ECPM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676222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502131" y="5691061"/>
            <a:ext cx="1263534" cy="377802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형 설명선 11"/>
          <p:cNvSpPr/>
          <p:nvPr/>
        </p:nvSpPr>
        <p:spPr>
          <a:xfrm>
            <a:off x="3715572" y="5471912"/>
            <a:ext cx="243125" cy="248910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51878" y="1829175"/>
            <a:ext cx="2022138" cy="17388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형 설명선 13"/>
          <p:cNvSpPr/>
          <p:nvPr/>
        </p:nvSpPr>
        <p:spPr>
          <a:xfrm>
            <a:off x="3874016" y="1571953"/>
            <a:ext cx="243125" cy="248910"/>
          </a:xfrm>
          <a:prstGeom prst="wedgeEllipseCallout">
            <a:avLst>
              <a:gd name="adj1" fmla="val -61079"/>
              <a:gd name="adj2" fmla="val 68463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150" smtClean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sz="1100" b="1" spc="-150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93687" y="1812549"/>
            <a:ext cx="49966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mtClean="0"/>
              <a:t>* </a:t>
            </a:r>
            <a:r>
              <a:rPr lang="ko-KR" altLang="en-US" sz="800" smtClean="0"/>
              <a:t>네이버 노출수 기준으로 </a:t>
            </a:r>
            <a:r>
              <a:rPr lang="ko-KR" altLang="en-US" sz="800"/>
              <a:t>클릭률</a:t>
            </a:r>
            <a:r>
              <a:rPr lang="en-US" altLang="ko-KR" sz="800"/>
              <a:t>, ECPM </a:t>
            </a:r>
            <a:r>
              <a:rPr lang="ko-KR" altLang="en-US" sz="800" smtClean="0"/>
              <a:t>계산 </a:t>
            </a:r>
            <a:endParaRPr lang="ko-KR" altLang="en-US" sz="800"/>
          </a:p>
        </p:txBody>
      </p:sp>
      <p:sp>
        <p:nvSpPr>
          <p:cNvPr id="16" name="직사각형 15"/>
          <p:cNvSpPr/>
          <p:nvPr/>
        </p:nvSpPr>
        <p:spPr>
          <a:xfrm>
            <a:off x="1628936" y="1338349"/>
            <a:ext cx="8254897" cy="4281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6/22 </a:t>
            </a:r>
            <a:r>
              <a:rPr lang="ko-KR" altLang="en-US" smtClean="0"/>
              <a:t>요청내용으로 변경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28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83D1-7B42-4D06-9709-24EFA596605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0" y="490450"/>
            <a:ext cx="8546008" cy="247879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74016" y="262350"/>
            <a:ext cx="2688557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sz="788">
                <a:latin typeface="맑은 고딕" panose="020B0503020000020004" pitchFamily="50" charset="-127"/>
              </a:rPr>
              <a:t>홈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>
                <a:latin typeface="맑은 고딕" panose="020B0503020000020004" pitchFamily="50" charset="-127"/>
              </a:rPr>
              <a:t>네트워크광고통계 </a:t>
            </a:r>
            <a:r>
              <a:rPr lang="en-US" altLang="ko-KR" sz="788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지면별통계 </a:t>
            </a:r>
            <a:r>
              <a:rPr lang="en-US" altLang="ko-KR" sz="788" smtClean="0">
                <a:latin typeface="맑은 고딕" panose="020B0503020000020004" pitchFamily="50" charset="-127"/>
              </a:rPr>
              <a:t>&gt; </a:t>
            </a:r>
            <a:r>
              <a:rPr lang="ko-KR" altLang="en-US" sz="788" smtClean="0">
                <a:latin typeface="맑은 고딕" panose="020B0503020000020004" pitchFamily="50" charset="-127"/>
              </a:rPr>
              <a:t>네이버</a:t>
            </a:r>
            <a:r>
              <a:rPr lang="en-US" altLang="ko-KR" sz="788" smtClean="0">
                <a:latin typeface="맑은 고딕" panose="020B0503020000020004" pitchFamily="50" charset="-127"/>
              </a:rPr>
              <a:t>(</a:t>
            </a:r>
            <a:r>
              <a:rPr lang="ko-KR" altLang="en-US" sz="788" smtClean="0">
                <a:latin typeface="맑은 고딕" panose="020B0503020000020004" pitchFamily="50" charset="-127"/>
              </a:rPr>
              <a:t>띠배너</a:t>
            </a:r>
            <a:r>
              <a:rPr lang="en-US" altLang="ko-KR" sz="788" smtClean="0">
                <a:latin typeface="맑은 고딕" panose="020B0503020000020004" pitchFamily="50" charset="-127"/>
              </a:rPr>
              <a:t>)</a:t>
            </a:r>
            <a:endParaRPr lang="ko-KR" altLang="en-US" sz="788">
              <a:latin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794" y="1665490"/>
            <a:ext cx="307338" cy="8366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409" y="1665489"/>
            <a:ext cx="307338" cy="8366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316" y="1631090"/>
            <a:ext cx="1552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클릭률</a:t>
            </a:r>
            <a:endParaRPr lang="en-US" altLang="ko-KR" sz="700" smtClean="0"/>
          </a:p>
          <a:p>
            <a:pPr algn="ctr"/>
            <a:r>
              <a:rPr lang="en-US" altLang="ko-KR" sz="700" smtClean="0"/>
              <a:t>(</a:t>
            </a:r>
            <a:r>
              <a:rPr lang="ko-KR" altLang="en-US" sz="700" smtClean="0"/>
              <a:t>네이버클릭률</a:t>
            </a:r>
            <a:r>
              <a:rPr lang="en-US" altLang="ko-KR" sz="700" smtClean="0"/>
              <a:t>)</a:t>
            </a:r>
          </a:p>
          <a:p>
            <a:pPr algn="ctr"/>
            <a:r>
              <a:rPr lang="en-US" altLang="ko-KR" sz="700" smtClean="0">
                <a:solidFill>
                  <a:srgbClr val="0070C0"/>
                </a:solidFill>
              </a:rPr>
              <a:t>0.7%</a:t>
            </a:r>
          </a:p>
          <a:p>
            <a:pPr algn="ctr"/>
            <a:r>
              <a:rPr lang="en-US" altLang="ko-KR" sz="700" smtClean="0"/>
              <a:t>(0.2%)</a:t>
            </a:r>
          </a:p>
          <a:p>
            <a:pPr algn="ctr"/>
            <a:endParaRPr lang="en-US" altLang="ko-KR" sz="700"/>
          </a:p>
          <a:p>
            <a:pPr algn="ctr"/>
            <a:r>
              <a:rPr lang="en-US" altLang="ko-KR" sz="700" smtClean="0">
                <a:solidFill>
                  <a:srgbClr val="0070C0"/>
                </a:solidFill>
              </a:rPr>
              <a:t>0.7%</a:t>
            </a:r>
          </a:p>
          <a:p>
            <a:pPr algn="ctr"/>
            <a:r>
              <a:rPr lang="en-US" altLang="ko-KR" sz="700" smtClean="0"/>
              <a:t>(0.2%)</a:t>
            </a:r>
          </a:p>
          <a:p>
            <a:endParaRPr lang="ko-KR" altLang="en-US" sz="1100"/>
          </a:p>
        </p:txBody>
      </p:sp>
      <p:sp>
        <p:nvSpPr>
          <p:cNvPr id="9" name="TextBox 8"/>
          <p:cNvSpPr txBox="1"/>
          <p:nvPr/>
        </p:nvSpPr>
        <p:spPr>
          <a:xfrm>
            <a:off x="7278505" y="1647717"/>
            <a:ext cx="155229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700"/>
            </a:lvl1pPr>
          </a:lstStyle>
          <a:p>
            <a:r>
              <a:rPr lang="en-US" altLang="ko-KR"/>
              <a:t>ECPM</a:t>
            </a:r>
          </a:p>
          <a:p>
            <a:r>
              <a:rPr lang="en-US" altLang="ko-KR"/>
              <a:t>(</a:t>
            </a:r>
            <a:r>
              <a:rPr lang="ko-KR" altLang="en-US"/>
              <a:t>네이버</a:t>
            </a:r>
            <a:r>
              <a:rPr lang="en-US" altLang="ko-KR"/>
              <a:t>ECPM</a:t>
            </a:r>
            <a:r>
              <a:rPr lang="en-US" altLang="ko-KR" smtClean="0"/>
              <a:t>)</a:t>
            </a:r>
          </a:p>
          <a:p>
            <a:r>
              <a:rPr lang="en-US" altLang="ko-KR" smtClean="0">
                <a:solidFill>
                  <a:srgbClr val="00B050"/>
                </a:solidFill>
              </a:rPr>
              <a:t>297</a:t>
            </a:r>
            <a:r>
              <a:rPr lang="ko-KR" altLang="en-US" smtClean="0">
                <a:solidFill>
                  <a:srgbClr val="00B050"/>
                </a:solidFill>
              </a:rPr>
              <a:t>원</a:t>
            </a:r>
            <a:endParaRPr lang="en-US" altLang="ko-KR" smtClean="0">
              <a:solidFill>
                <a:srgbClr val="00B050"/>
              </a:solidFill>
            </a:endParaRPr>
          </a:p>
          <a:p>
            <a:r>
              <a:rPr lang="en-US" altLang="ko-KR" smtClean="0"/>
              <a:t>(148</a:t>
            </a:r>
            <a:r>
              <a:rPr lang="ko-KR" altLang="en-US" smtClean="0"/>
              <a:t>원</a:t>
            </a:r>
            <a:r>
              <a:rPr lang="en-US" altLang="ko-KR" smtClean="0"/>
              <a:t>)</a:t>
            </a:r>
          </a:p>
          <a:p>
            <a:endParaRPr lang="en-US" altLang="ko-KR" smtClean="0"/>
          </a:p>
          <a:p>
            <a:r>
              <a:rPr lang="en-US" altLang="ko-KR">
                <a:solidFill>
                  <a:srgbClr val="00B050"/>
                </a:solidFill>
              </a:rPr>
              <a:t>297</a:t>
            </a:r>
            <a:r>
              <a:rPr lang="ko-KR" altLang="en-US">
                <a:solidFill>
                  <a:srgbClr val="00B050"/>
                </a:solidFill>
              </a:rPr>
              <a:t>원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/>
              <a:t>(148</a:t>
            </a:r>
            <a:r>
              <a:rPr lang="ko-KR" altLang="en-US"/>
              <a:t>원</a:t>
            </a:r>
            <a:r>
              <a:rPr lang="en-US" altLang="ko-KR" smtClean="0"/>
              <a:t>)</a:t>
            </a:r>
          </a:p>
          <a:p>
            <a:endParaRPr lang="en-US" altLang="ko-KR"/>
          </a:p>
          <a:p>
            <a:endParaRPr lang="ko-KR" altLang="en-US"/>
          </a:p>
        </p:txBody>
      </p:sp>
      <p:graphicFrame>
        <p:nvGraphicFramePr>
          <p:cNvPr id="10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129216"/>
              </p:ext>
            </p:extLst>
          </p:nvPr>
        </p:nvGraphicFramePr>
        <p:xfrm>
          <a:off x="8844742" y="475935"/>
          <a:ext cx="3017520" cy="1083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685">
                  <a:extLst>
                    <a:ext uri="{9D8B030D-6E8A-4147-A177-3AD203B41FA5}">
                      <a16:colId xmlns:a16="http://schemas.microsoft.com/office/drawing/2014/main" val="1435260026"/>
                    </a:ext>
                  </a:extLst>
                </a:gridCol>
              </a:tblGrid>
              <a:tr h="2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항목 정의 변경</a:t>
                      </a:r>
                      <a:endParaRPr lang="en-US" altLang="ko-KR" sz="9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1.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클릭률 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=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클릭수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노출수 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*100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(%)</a:t>
                      </a:r>
                      <a:endParaRPr lang="en-US" altLang="ko-KR" sz="8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ㄴ</a:t>
                      </a:r>
                      <a:r>
                        <a:rPr lang="ko-KR" altLang="en-US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네이버클릭률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=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클릭수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네이버노출수 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*100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(%)</a:t>
                      </a:r>
                      <a:endParaRPr lang="en-US" altLang="ko-KR" sz="8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800" b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2.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ECPM =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수익금액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노출수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*1000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ㄴ 네이버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ECPM = 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수익금액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네이버노출수</a:t>
                      </a:r>
                      <a:r>
                        <a:rPr lang="en-US" altLang="ko-KR" sz="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*1000</a:t>
                      </a:r>
                    </a:p>
                  </a:txBody>
                  <a:tcPr marL="91427" marR="91427" marT="53992" marB="53992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08506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346457" y="1631090"/>
            <a:ext cx="724307" cy="804539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692497" y="1665489"/>
            <a:ext cx="724307" cy="804539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584574" y="4838007"/>
            <a:ext cx="1546167" cy="1546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확인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469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29350</TotalTime>
  <Words>2082</Words>
  <Application>Microsoft Office PowerPoint</Application>
  <PresentationFormat>와이드스크린</PresentationFormat>
  <Paragraphs>734</Paragraphs>
  <Slides>36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나눔고딕</vt:lpstr>
      <vt:lpstr>나눔스퀘어라운드 Regular</vt:lpstr>
      <vt:lpstr>Arial</vt:lpstr>
      <vt:lpstr>Calibri</vt:lpstr>
      <vt:lpstr>Calibri Light</vt:lpstr>
      <vt:lpstr>Tahoma</vt:lpstr>
      <vt:lpstr>나눔스퀘어</vt:lpstr>
      <vt:lpstr>맑은 고딕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designbank03</dc:creator>
  <cp:lastModifiedBy>User</cp:lastModifiedBy>
  <cp:revision>2077</cp:revision>
  <cp:lastPrinted>2021-03-09T06:13:44Z</cp:lastPrinted>
  <dcterms:created xsi:type="dcterms:W3CDTF">2020-10-22T02:10:17Z</dcterms:created>
  <dcterms:modified xsi:type="dcterms:W3CDTF">2021-06-28T08:51:35Z</dcterms:modified>
</cp:coreProperties>
</file>